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93" r:id="rId5"/>
    <p:sldId id="258" r:id="rId6"/>
    <p:sldId id="294" r:id="rId7"/>
    <p:sldId id="259" r:id="rId8"/>
    <p:sldId id="295" r:id="rId9"/>
    <p:sldId id="260" r:id="rId10"/>
    <p:sldId id="296" r:id="rId11"/>
    <p:sldId id="261" r:id="rId12"/>
    <p:sldId id="297" r:id="rId13"/>
    <p:sldId id="262" r:id="rId14"/>
    <p:sldId id="298" r:id="rId15"/>
    <p:sldId id="263" r:id="rId16"/>
    <p:sldId id="299" r:id="rId17"/>
    <p:sldId id="264" r:id="rId18"/>
    <p:sldId id="300" r:id="rId19"/>
    <p:sldId id="265" r:id="rId20"/>
    <p:sldId id="301" r:id="rId21"/>
    <p:sldId id="266" r:id="rId22"/>
    <p:sldId id="302" r:id="rId23"/>
    <p:sldId id="267" r:id="rId24"/>
    <p:sldId id="303" r:id="rId25"/>
    <p:sldId id="268" r:id="rId26"/>
    <p:sldId id="304" r:id="rId27"/>
    <p:sldId id="269" r:id="rId28"/>
    <p:sldId id="305" r:id="rId29"/>
    <p:sldId id="270" r:id="rId30"/>
    <p:sldId id="306" r:id="rId31"/>
    <p:sldId id="271" r:id="rId32"/>
    <p:sldId id="307" r:id="rId33"/>
    <p:sldId id="272" r:id="rId34"/>
    <p:sldId id="290" r:id="rId35"/>
    <p:sldId id="273" r:id="rId36"/>
    <p:sldId id="308" r:id="rId37"/>
    <p:sldId id="274" r:id="rId38"/>
    <p:sldId id="309" r:id="rId39"/>
  </p:sldIdLst>
  <p:sldSz cx="9906000" cy="6858000" type="A4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 autoAdjust="0"/>
    <p:restoredTop sz="94660"/>
  </p:normalViewPr>
  <p:slideViewPr>
    <p:cSldViewPr>
      <p:cViewPr>
        <p:scale>
          <a:sx n="87" d="100"/>
          <a:sy n="87" d="100"/>
        </p:scale>
        <p:origin x="-894" y="1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onector reto 6"/>
          <p:cNvSpPr/>
          <p:nvPr/>
        </p:nvSpPr>
        <p:spPr>
          <a:xfrm>
            <a:off x="556920" y="534960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alphaModFix amt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ítulo 1"/>
          <p:cNvSpPr/>
          <p:nvPr/>
        </p:nvSpPr>
        <p:spPr>
          <a:xfrm>
            <a:off x="488520" y="476640"/>
            <a:ext cx="5615640" cy="2519280"/>
          </a:xfrm>
          <a:prstGeom prst="rect">
            <a:avLst/>
          </a:prstGeom>
          <a:solidFill>
            <a:srgbClr val="B8E4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cap="all" spc="-1">
                <a:solidFill>
                  <a:srgbClr val="464646"/>
                </a:solidFill>
                <a:latin typeface="Tahoma"/>
                <a:ea typeface="DejaVu Sans"/>
              </a:rPr>
              <a:t>GINCANA – DESCRITORES 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84" name="Subtítulo 2"/>
          <p:cNvSpPr/>
          <p:nvPr/>
        </p:nvSpPr>
        <p:spPr>
          <a:xfrm>
            <a:off x="1928520" y="3357000"/>
            <a:ext cx="7271640" cy="151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1" strike="noStrike" spc="-1">
                <a:solidFill>
                  <a:srgbClr val="3D3D3D"/>
                </a:solidFill>
                <a:latin typeface="Tahoma"/>
                <a:ea typeface="DejaVu Sans"/>
              </a:rPr>
              <a:t>Matemática</a:t>
            </a:r>
            <a:endParaRPr lang="pt-BR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0" strike="noStrike" spc="-1">
                <a:solidFill>
                  <a:srgbClr val="3D3D3D"/>
                </a:solidFill>
                <a:latin typeface="Tahoma"/>
                <a:ea typeface="DejaVu Sans"/>
              </a:rPr>
              <a:t>9º ANO – Ensino Fundamental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85" name="Picture 2" descr="F:\logomarca_saep.png"/>
          <p:cNvPicPr/>
          <p:nvPr/>
        </p:nvPicPr>
        <p:blipFill>
          <a:blip r:embed="rId3" cstate="print"/>
          <a:stretch/>
        </p:blipFill>
        <p:spPr>
          <a:xfrm>
            <a:off x="6249240" y="72000"/>
            <a:ext cx="3434040" cy="3067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F:\logo educação.png"/>
          <p:cNvPicPr/>
          <p:nvPr/>
        </p:nvPicPr>
        <p:blipFill>
          <a:blip r:embed="rId4" cstate="print"/>
          <a:stretch/>
        </p:blipFill>
        <p:spPr>
          <a:xfrm>
            <a:off x="5445000" y="5589360"/>
            <a:ext cx="4460040" cy="1267560"/>
          </a:xfrm>
          <a:prstGeom prst="rect">
            <a:avLst/>
          </a:prstGeom>
          <a:ln w="0">
            <a:noFill/>
          </a:ln>
        </p:spPr>
      </p:pic>
      <p:sp>
        <p:nvSpPr>
          <p:cNvPr id="87" name="Triângulo retângulo 6"/>
          <p:cNvSpPr/>
          <p:nvPr/>
        </p:nvSpPr>
        <p:spPr>
          <a:xfrm>
            <a:off x="-15480" y="4005000"/>
            <a:ext cx="3743280" cy="2879280"/>
          </a:xfrm>
          <a:prstGeom prst="rtTriangle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1_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5 – SAEP 2019 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05" name="Espaço Reservado para Conteúdo 2_3"/>
          <p:cNvSpPr/>
          <p:nvPr/>
        </p:nvSpPr>
        <p:spPr>
          <a:xfrm>
            <a:off x="200520" y="1268760"/>
            <a:ext cx="9539280" cy="53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 praça dos girassóis é considerada a segunda maior praça do mundo, com uma área estimada em 571000 m2, o que equivale a 0,571 km2.</a:t>
            </a:r>
            <a:endParaRPr lang="pt-BR" sz="25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Fonte: https://turismo.to.gov.br/praca-dos-girassois/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600" b="0" strike="noStrike" spc="-1" dirty="0">
              <a:latin typeface="Arial"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180000" y="3356992"/>
            <a:ext cx="9359640" cy="33112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Se essa praça fosse quadrada, a medida de um dos seus lados seria calculada por         , que é aproximadamente igual a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(A) 0,326 km.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(B) 0,715 km.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(C) 0,756 km.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(D) 3,024 km.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07" name="Imagem 10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030016" y="3879440"/>
            <a:ext cx="842864" cy="26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1_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5 – SAEP 2019 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05" name="Espaço Reservado para Conteúdo 2_3"/>
          <p:cNvSpPr/>
          <p:nvPr/>
        </p:nvSpPr>
        <p:spPr>
          <a:xfrm>
            <a:off x="200520" y="1268760"/>
            <a:ext cx="9539280" cy="53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 praça dos girassóis é considerada a segunda maior praça do mundo, com uma área estimada em 571000 m2, o que equivale a 0,571 km2.</a:t>
            </a:r>
            <a:endParaRPr lang="pt-BR" sz="25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Fonte: https://turismo.to.gov.br/praca-dos-girassois/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6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1600" b="0" strike="noStrike" spc="-1" dirty="0">
              <a:latin typeface="Arial"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180000" y="3356992"/>
            <a:ext cx="9359640" cy="33112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Se essa praça fosse quadrada, a medida de um dos seus lados seria calculada por         , que é aproximadamente igual a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(A) 0,326 km.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(B) 0,715 km.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Arial"/>
              </a:rPr>
              <a:t>(C) 0,756 km.</a:t>
            </a: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(D) 3,024 km.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07" name="Imagem 10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030016" y="3879440"/>
            <a:ext cx="842864" cy="26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4711534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1_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6 – SAEP 2018  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09" name="Espaço Reservado para Conteúdo 2_4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A casa representada na gravura é um sólido geométrico.</a:t>
            </a:r>
            <a:endParaRPr lang="pt-BR" sz="2550" b="0" strike="noStrike" spc="-1">
              <a:latin typeface="Arial"/>
            </a:endParaRPr>
          </a:p>
        </p:txBody>
      </p:sp>
      <p:sp>
        <p:nvSpPr>
          <p:cNvPr id="110" name="Retângulo 109"/>
          <p:cNvSpPr/>
          <p:nvPr/>
        </p:nvSpPr>
        <p:spPr>
          <a:xfrm>
            <a:off x="4860000" y="1800000"/>
            <a:ext cx="4679640" cy="48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São planificações que correspondem a essa casa,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(A) I e II.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(B) I e IV.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(C) II e III.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(D) III e IV.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12" name="Imagem 1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44488" y="1748700"/>
            <a:ext cx="4248776" cy="448861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1_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6 – SAEP 2018  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09" name="Espaço Reservado para Conteúdo 2_4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A casa representada na gravura é um sólido geométrico.</a:t>
            </a:r>
            <a:endParaRPr lang="pt-BR" sz="2550" b="0" strike="noStrike" spc="-1">
              <a:latin typeface="Arial"/>
            </a:endParaRPr>
          </a:p>
        </p:txBody>
      </p:sp>
      <p:sp>
        <p:nvSpPr>
          <p:cNvPr id="110" name="Retângulo 109"/>
          <p:cNvSpPr/>
          <p:nvPr/>
        </p:nvSpPr>
        <p:spPr>
          <a:xfrm>
            <a:off x="4860000" y="1800000"/>
            <a:ext cx="4679640" cy="48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São planificações que correspondem a essa casa,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(A) I e II.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Arial"/>
                <a:ea typeface="Calibri"/>
              </a:rPr>
              <a:t>(B) I e IV.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(C) II e III.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(D) III e IV.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12" name="Imagem 1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44488" y="1748700"/>
            <a:ext cx="4248776" cy="448861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8471584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1_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7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4" name="Espaço Reservado para Conteúdo 2_5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A partir de 12h, as figuras mostram algumas das posições dos ponteiros das horas e dos minutos.</a:t>
            </a:r>
            <a:endParaRPr lang="pt-BR" sz="2550" b="0" strike="noStrike" spc="-1">
              <a:latin typeface="Arial"/>
            </a:endParaRPr>
          </a:p>
        </p:txBody>
      </p:sp>
      <p:sp>
        <p:nvSpPr>
          <p:cNvPr id="115" name="Retângulo 114"/>
          <p:cNvSpPr/>
          <p:nvPr/>
        </p:nvSpPr>
        <p:spPr>
          <a:xfrm>
            <a:off x="180000" y="3780000"/>
            <a:ext cx="9359640" cy="288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Arial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A partir das 12h até às 7h30, a ponta da seta do ponteiro das horas percorreu um arco de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(A) 90°             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(B) 180° 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(C) 225°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(D) 270°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44488" y="2092916"/>
            <a:ext cx="6768752" cy="18401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1_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7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4" name="Espaço Reservado para Conteúdo 2_5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A partir de 12h, as figuras mostram algumas das posições dos ponteiros das horas e dos minutos.</a:t>
            </a:r>
            <a:endParaRPr lang="pt-BR" sz="2550" b="0" strike="noStrike" spc="-1">
              <a:latin typeface="Arial"/>
            </a:endParaRPr>
          </a:p>
        </p:txBody>
      </p:sp>
      <p:sp>
        <p:nvSpPr>
          <p:cNvPr id="115" name="Retângulo 114"/>
          <p:cNvSpPr/>
          <p:nvPr/>
        </p:nvSpPr>
        <p:spPr>
          <a:xfrm>
            <a:off x="180000" y="3780000"/>
            <a:ext cx="9359640" cy="288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Arial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A partir das 12h até às 7h30, a ponta da seta do ponteiro das horas percorreu um arco de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(A) 90°             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(B) 180° 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Arial"/>
                <a:ea typeface="Calibri"/>
              </a:rPr>
              <a:t>(C) 225°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latin typeface="Arial"/>
                <a:ea typeface="Calibri"/>
              </a:rPr>
              <a:t>(D) 270°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44488" y="2092916"/>
            <a:ext cx="6768752" cy="18401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1044598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ítulo 1_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8 - (SAEP 2017 - modificado)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8" name="Espaço Reservado para Conteúdo 2_6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A gravura mostra uma régua com medidas em centímetros.</a:t>
            </a:r>
            <a:endParaRPr lang="pt-BR" sz="2550" b="0" strike="noStrike" spc="-1">
              <a:latin typeface="Arial"/>
            </a:endParaRPr>
          </a:p>
        </p:txBody>
      </p:sp>
      <p:sp>
        <p:nvSpPr>
          <p:cNvPr id="119" name="Retângulo 118"/>
          <p:cNvSpPr/>
          <p:nvPr/>
        </p:nvSpPr>
        <p:spPr>
          <a:xfrm>
            <a:off x="180000" y="4581128"/>
            <a:ext cx="8999640" cy="216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A medida mais aproximada da caixa de fósforos é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(A) 5 cm.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(B) 5,2 cm.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(C) 5,6 cm.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(D) 7,2 cm.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20" name="Imagem 11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73960" y="1583992"/>
            <a:ext cx="5111088" cy="306914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ítulo 1_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8 - (SAEP 2017 - modificado)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18" name="Espaço Reservado para Conteúdo 2_6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A gravura mostra uma régua com medidas em centímetros.</a:t>
            </a:r>
            <a:endParaRPr lang="pt-BR" sz="2550" b="0" strike="noStrike" spc="-1">
              <a:latin typeface="Arial"/>
            </a:endParaRPr>
          </a:p>
        </p:txBody>
      </p:sp>
      <p:sp>
        <p:nvSpPr>
          <p:cNvPr id="119" name="Retângulo 118"/>
          <p:cNvSpPr/>
          <p:nvPr/>
        </p:nvSpPr>
        <p:spPr>
          <a:xfrm>
            <a:off x="180000" y="4581128"/>
            <a:ext cx="8999640" cy="216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A medida mais aproximada da caixa de fósforos é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(A) 5 cm.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Arial"/>
                <a:ea typeface="Calibri"/>
              </a:rPr>
              <a:t>(B) 5,2 cm.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(C) 5,6 cm.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(D) 7,2 cm.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20" name="Imagem 11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73960" y="1583992"/>
            <a:ext cx="5111088" cy="306914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125725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_7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9 – SAEP 2019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2" name="Espaço Reservado para Conteúdo 2_7"/>
          <p:cNvSpPr/>
          <p:nvPr/>
        </p:nvSpPr>
        <p:spPr>
          <a:xfrm>
            <a:off x="776536" y="1189072"/>
            <a:ext cx="8496944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Considerando que o ponto de abscissa x está equidistante dos pontos de abscissas 0,5 e 0,8, o valor numérico da abscissa x é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0,15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0,60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0,64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0,65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123" name="Imagem 12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792760" y="1620000"/>
            <a:ext cx="4122480" cy="7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_7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9 – SAEP 2019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2" name="Espaço Reservado para Conteúdo 2_7"/>
          <p:cNvSpPr/>
          <p:nvPr/>
        </p:nvSpPr>
        <p:spPr>
          <a:xfrm>
            <a:off x="776536" y="1189072"/>
            <a:ext cx="8496944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Considerando que o ponto de abscissa x está equidistante dos pontos de abscissas 0,5 e 0,8, o valor numérico da abscissa x é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0,15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0,60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0,64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(D) 0,65</a:t>
            </a:r>
            <a:endParaRPr lang="pt-BR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23" name="Imagem 12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792760" y="1620000"/>
            <a:ext cx="4122480" cy="728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809605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Questão 1 – SAEP 2016 - adaptada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89" name="Espaço Reservado para Conteúdo 2"/>
          <p:cNvSpPr/>
          <p:nvPr/>
        </p:nvSpPr>
        <p:spPr>
          <a:xfrm>
            <a:off x="200520" y="1412776"/>
            <a:ext cx="9539280" cy="5445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Compare as medidas dos ângulos dos triângulos </a:t>
            </a:r>
            <a:r>
              <a:rPr lang="pt-BR" sz="2550" b="1" strike="noStrike" spc="-1" dirty="0">
                <a:solidFill>
                  <a:srgbClr val="464646"/>
                </a:solidFill>
                <a:latin typeface="Arial"/>
                <a:ea typeface="Times New Roman"/>
              </a:rPr>
              <a:t>A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, </a:t>
            </a:r>
            <a:r>
              <a:rPr lang="pt-BR" sz="2550" b="1" strike="noStrike" spc="-1" dirty="0">
                <a:solidFill>
                  <a:srgbClr val="464646"/>
                </a:solidFill>
                <a:latin typeface="Arial"/>
                <a:ea typeface="Times New Roman"/>
              </a:rPr>
              <a:t>B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 e </a:t>
            </a:r>
            <a:r>
              <a:rPr lang="pt-BR" sz="2550" b="1" strike="noStrike" spc="-1" dirty="0">
                <a:solidFill>
                  <a:srgbClr val="464646"/>
                </a:solidFill>
                <a:latin typeface="Arial"/>
                <a:ea typeface="Times New Roman"/>
              </a:rPr>
              <a:t>C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Quanto aos ângulos, os triângulos A, B e C, nessa ordem, são classificados em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</a:t>
            </a:r>
            <a:r>
              <a:rPr lang="pt-BR" sz="2550" b="0" strike="noStrike" spc="-1" dirty="0" err="1">
                <a:solidFill>
                  <a:srgbClr val="464646"/>
                </a:solidFill>
                <a:latin typeface="Tahoma"/>
                <a:ea typeface="DejaVu Sans"/>
              </a:rPr>
              <a:t>acutângulo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, retângulo e obtusângulo.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equilátero, isósceles e escaleno.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isósceles, retângulo e obtusângulo.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equilátero, escaleno e isósceles.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90" name="Imagem 8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568624" y="1844824"/>
            <a:ext cx="4796782" cy="180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1_8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10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5" name="Espaço Reservado para Conteúdo 2_8"/>
          <p:cNvSpPr/>
          <p:nvPr/>
        </p:nvSpPr>
        <p:spPr>
          <a:xfrm>
            <a:off x="848544" y="1764072"/>
            <a:ext cx="8208912" cy="4329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Tia Francisca fez um bolo para as sobrinhas, Anna Luiza, que comeu 5/12 e Maria Fernanda, que comeu 1/6. A sobra, levaram para casa.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 fração do bolo que sobrou foi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3/12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5/12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7/12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6/12</a:t>
            </a:r>
            <a:endParaRPr lang="pt-BR" sz="2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1_8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10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5" name="Espaço Reservado para Conteúdo 2_8"/>
          <p:cNvSpPr/>
          <p:nvPr/>
        </p:nvSpPr>
        <p:spPr>
          <a:xfrm>
            <a:off x="848544" y="1764072"/>
            <a:ext cx="8208912" cy="4329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Tia Francisca fez um bolo para as sobrinhas, Anna Luiza, que comeu 5/12 e Maria Fernanda, que comeu 1/6. A sobra, levaram para casa.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 fração do bolo que sobrou foi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3/12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(B) 5/12</a:t>
            </a:r>
            <a:endParaRPr lang="pt-BR" sz="28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7/12</a:t>
            </a:r>
            <a:endParaRPr lang="pt-B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6/12</a:t>
            </a:r>
            <a:endParaRPr lang="pt-BR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86475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ítulo 1_9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11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7" name="Espaço Reservado para Conteúdo 2_9"/>
          <p:cNvSpPr/>
          <p:nvPr/>
        </p:nvSpPr>
        <p:spPr>
          <a:xfrm>
            <a:off x="488504" y="1116000"/>
            <a:ext cx="9251296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Observe a reta numérica.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ponto que corresponde à fração  7/2 é: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A.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B.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C.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D.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28" name="Imagem 12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8696" y="2204864"/>
            <a:ext cx="5094384" cy="115212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ítulo 1_9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11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7" name="Espaço Reservado para Conteúdo 2_9"/>
          <p:cNvSpPr/>
          <p:nvPr/>
        </p:nvSpPr>
        <p:spPr>
          <a:xfrm>
            <a:off x="488504" y="1116000"/>
            <a:ext cx="9251296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Observe a reta numérica.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ponto que corresponde à fração  7/2 é: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A.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B.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C.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(D) D.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28" name="Imagem 12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78696" y="2204864"/>
            <a:ext cx="5094384" cy="115212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2065204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_10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12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0" name="Espaço Reservado para Conteúdo 2_10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Os três hexágonos da gravura são figuras homotéticas.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31" name="Imagem 13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0520" y="1800000"/>
            <a:ext cx="2016176" cy="4398480"/>
          </a:xfrm>
          <a:prstGeom prst="rect">
            <a:avLst/>
          </a:prstGeom>
          <a:ln w="0">
            <a:noFill/>
          </a:ln>
        </p:spPr>
      </p:pic>
      <p:sp>
        <p:nvSpPr>
          <p:cNvPr id="132" name="Retângulo 131"/>
          <p:cNvSpPr/>
          <p:nvPr/>
        </p:nvSpPr>
        <p:spPr>
          <a:xfrm>
            <a:off x="2432720" y="1800000"/>
            <a:ext cx="7200800" cy="439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Por causa da ampliação que ocorre na </a:t>
            </a:r>
            <a:r>
              <a:rPr lang="pt-BR" sz="2550" b="0" strike="noStrike" spc="-1" dirty="0" err="1">
                <a:solidFill>
                  <a:srgbClr val="464646"/>
                </a:solidFill>
                <a:latin typeface="Tahoma"/>
              </a:rPr>
              <a:t>homotetia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, é correto afirmar que</a:t>
            </a:r>
          </a:p>
          <a:p>
            <a:pPr algn="just"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a medida do ângulo ê foi ampliada em â e ĥ. 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A medida do perímetro foi conservada na ampliação.</a:t>
            </a: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a medida z, do lado do hexágono menor aparece aumentada de forma desproporcional em y.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(D) os ângulos â, ê e ĥ são congruentes.</a:t>
            </a:r>
            <a:endParaRPr lang="pt-BR" sz="25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_10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12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0" name="Espaço Reservado para Conteúdo 2_10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Os três hexágonos da gravura são figuras homotéticas.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31" name="Imagem 13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0520" y="1800000"/>
            <a:ext cx="2016176" cy="4398480"/>
          </a:xfrm>
          <a:prstGeom prst="rect">
            <a:avLst/>
          </a:prstGeom>
          <a:ln w="0">
            <a:noFill/>
          </a:ln>
        </p:spPr>
      </p:pic>
      <p:sp>
        <p:nvSpPr>
          <p:cNvPr id="132" name="Retângulo 131"/>
          <p:cNvSpPr/>
          <p:nvPr/>
        </p:nvSpPr>
        <p:spPr>
          <a:xfrm>
            <a:off x="2432720" y="1800000"/>
            <a:ext cx="7200800" cy="439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Por causa da ampliação que ocorre na </a:t>
            </a:r>
            <a:r>
              <a:rPr lang="pt-BR" sz="2550" b="0" strike="noStrike" spc="-1" dirty="0" err="1">
                <a:solidFill>
                  <a:srgbClr val="464646"/>
                </a:solidFill>
                <a:latin typeface="Tahoma"/>
              </a:rPr>
              <a:t>homotetia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, é correto afirmar que</a:t>
            </a:r>
          </a:p>
          <a:p>
            <a:pPr algn="just">
              <a:lnSpc>
                <a:spcPct val="100000"/>
              </a:lnSpc>
            </a:pPr>
            <a:endParaRPr lang="pt-BR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a medida do ângulo ê foi ampliada em â e ĥ. 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A medida do perímetro foi conservada na ampliação.</a:t>
            </a: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a medida z, do lado do hexágono menor aparece aumentada de forma desproporcional em y.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</a:rPr>
              <a:t>(D) os ângulos â, ê e ĥ são congruentes.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9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ítulo 1_1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13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4" name="Espaço Reservado para Conteúdo 2_11"/>
          <p:cNvSpPr/>
          <p:nvPr/>
        </p:nvSpPr>
        <p:spPr>
          <a:xfrm>
            <a:off x="180000" y="1700808"/>
            <a:ext cx="9559800" cy="48234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polígono da figura é um octógono regular.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135" name="Retângulo 134"/>
          <p:cNvSpPr/>
          <p:nvPr/>
        </p:nvSpPr>
        <p:spPr>
          <a:xfrm>
            <a:off x="3600000" y="2564904"/>
            <a:ext cx="5817496" cy="41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A soma das medidas dos ângulos de um triângulo é igual a 180°. Com base nessa informação, a medida de cada ângulo do octógono regular é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108°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120°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128°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(D) 135°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36" name="Imagem 13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60000" y="2673576"/>
            <a:ext cx="2864520" cy="26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ítulo 1_1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13 – SAEP 2019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4" name="Espaço Reservado para Conteúdo 2_11"/>
          <p:cNvSpPr/>
          <p:nvPr/>
        </p:nvSpPr>
        <p:spPr>
          <a:xfrm>
            <a:off x="180000" y="1700808"/>
            <a:ext cx="9559800" cy="48234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polígono da figura é um octógono regular.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135" name="Retângulo 134"/>
          <p:cNvSpPr/>
          <p:nvPr/>
        </p:nvSpPr>
        <p:spPr>
          <a:xfrm>
            <a:off x="3600000" y="2564904"/>
            <a:ext cx="5817496" cy="41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A soma das medidas dos ângulos de um triângulo é igual a 180°. Com base nessa informação, a medida de cada ângulo do octógono regular é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108°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120°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128°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</a:rPr>
              <a:t>(D) 135°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36" name="Imagem 13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60000" y="2673576"/>
            <a:ext cx="2864520" cy="269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5242997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_1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14 – SAEP 2021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8" name="Espaço Reservado para Conteúdo 2_12"/>
          <p:cNvSpPr/>
          <p:nvPr/>
        </p:nvSpPr>
        <p:spPr>
          <a:xfrm>
            <a:off x="180000" y="1412776"/>
            <a:ext cx="9559800" cy="5111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Observe os triângulos abaixo.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De acordo com as medidas dos lados, podemos afirmar que os triângulos são respectivamente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retângulo, isósceles, escaleno.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escaleno, isósceles, equilátero.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equilátero, isósceles, escaleno.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</a:t>
            </a:r>
            <a:r>
              <a:rPr lang="pt-BR" sz="2550" b="0" strike="noStrike" spc="-1" dirty="0" err="1">
                <a:solidFill>
                  <a:srgbClr val="464646"/>
                </a:solidFill>
                <a:latin typeface="Tahoma"/>
                <a:ea typeface="DejaVu Sans"/>
              </a:rPr>
              <a:t>acutângulo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, isósceles, equilátero.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39" name="Imagem 13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560512" y="1980040"/>
            <a:ext cx="5760640" cy="209703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_1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14 – SAEP 2021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38" name="Espaço Reservado para Conteúdo 2_12"/>
          <p:cNvSpPr/>
          <p:nvPr/>
        </p:nvSpPr>
        <p:spPr>
          <a:xfrm>
            <a:off x="180000" y="1412776"/>
            <a:ext cx="9559800" cy="5111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Observe os triângulos abaixo.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De acordo com as medidas dos lados, podemos afirmar que os triângulos são respectivamente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retângulo, isósceles, escaleno.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(B) escaleno, isósceles, equilátero.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equilátero, isósceles, escaleno.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</a:t>
            </a:r>
            <a:r>
              <a:rPr lang="pt-BR" sz="2550" b="0" strike="noStrike" spc="-1" dirty="0" err="1">
                <a:solidFill>
                  <a:srgbClr val="464646"/>
                </a:solidFill>
                <a:latin typeface="Tahoma"/>
                <a:ea typeface="DejaVu Sans"/>
              </a:rPr>
              <a:t>acutângulo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, isósceles, equilátero.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39" name="Imagem 13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560512" y="1980040"/>
            <a:ext cx="5760640" cy="209703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531589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Questão 1 – SAEP 2016 - adaptada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89" name="Espaço Reservado para Conteúdo 2"/>
          <p:cNvSpPr/>
          <p:nvPr/>
        </p:nvSpPr>
        <p:spPr>
          <a:xfrm>
            <a:off x="200520" y="1412776"/>
            <a:ext cx="9539280" cy="54452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Compare as medidas dos ângulos dos triângulos </a:t>
            </a:r>
            <a:r>
              <a:rPr lang="pt-BR" sz="2550" b="1" strike="noStrike" spc="-1" dirty="0">
                <a:solidFill>
                  <a:srgbClr val="464646"/>
                </a:solidFill>
                <a:latin typeface="Arial"/>
                <a:ea typeface="Times New Roman"/>
              </a:rPr>
              <a:t>A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, </a:t>
            </a:r>
            <a:r>
              <a:rPr lang="pt-BR" sz="2550" b="1" strike="noStrike" spc="-1" dirty="0">
                <a:solidFill>
                  <a:srgbClr val="464646"/>
                </a:solidFill>
                <a:latin typeface="Arial"/>
                <a:ea typeface="Times New Roman"/>
              </a:rPr>
              <a:t>B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 e </a:t>
            </a:r>
            <a:r>
              <a:rPr lang="pt-BR" sz="2550" b="1" strike="noStrike" spc="-1" dirty="0">
                <a:solidFill>
                  <a:srgbClr val="464646"/>
                </a:solidFill>
                <a:latin typeface="Arial"/>
                <a:ea typeface="Times New Roman"/>
              </a:rPr>
              <a:t>C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Quanto aos ângulos, os triângulos A, B e C, nessa ordem, são classificados em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(A) </a:t>
            </a:r>
            <a:r>
              <a:rPr lang="pt-BR" sz="2550" b="0" strike="noStrike" spc="-1" dirty="0" err="1">
                <a:solidFill>
                  <a:srgbClr val="FF0000"/>
                </a:solidFill>
                <a:latin typeface="Tahoma"/>
                <a:ea typeface="DejaVu Sans"/>
              </a:rPr>
              <a:t>acutângulo</a:t>
            </a: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, retângulo e obtusângulo.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equilátero, isósceles e escaleno.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isósceles, retângulo e obtusângulo.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99"/>
              </a:spcAf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equilátero, escaleno e isósceles.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90" name="Imagem 8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568624" y="1844824"/>
            <a:ext cx="4796782" cy="18002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2463128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_1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15 – SAEP 2021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41" name="Espaço Reservado para Conteúdo 2_13"/>
          <p:cNvSpPr/>
          <p:nvPr/>
        </p:nvSpPr>
        <p:spPr>
          <a:xfrm>
            <a:off x="180000" y="1116000"/>
            <a:ext cx="9559800" cy="56253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André entrou com seu carro no estacionamento do shopping representado no desenho, virou no segundo corredor à esquerda e estacionou na terceira vaga à direita.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t-BR" sz="2550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André estacionou na vaga de número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03		(B) 15			(C) 18		(D) 26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42" name="Imagem 14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04528" y="2348880"/>
            <a:ext cx="6480720" cy="33843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_1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15 – SAEP 2021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41" name="Espaço Reservado para Conteúdo 2_13"/>
          <p:cNvSpPr/>
          <p:nvPr/>
        </p:nvSpPr>
        <p:spPr>
          <a:xfrm>
            <a:off x="180000" y="1116000"/>
            <a:ext cx="9559800" cy="56253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André entrou com seu carro no estacionamento do shopping representado no desenho, virou no segundo corredor à esquerda e estacionou na terceira vaga à direita.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t-BR" sz="2550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André estacionou na vaga de número</a:t>
            </a: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03		(B) 15			(C) 18		</a:t>
            </a: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(D) 26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42" name="Imagem 14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04528" y="2348880"/>
            <a:ext cx="6480720" cy="338437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392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ítulo 1_1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16 – SAEP 2021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44" name="Espaço Reservado para Conteúdo 2_14"/>
          <p:cNvSpPr/>
          <p:nvPr/>
        </p:nvSpPr>
        <p:spPr>
          <a:xfrm>
            <a:off x="180000" y="1340768"/>
            <a:ext cx="9559800" cy="5183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Observe o sólido geométrico.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A planificação desse prisma é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45" name="Imagem 14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928664" y="2039440"/>
            <a:ext cx="1897224" cy="2037632"/>
          </a:xfrm>
          <a:prstGeom prst="rect">
            <a:avLst/>
          </a:prstGeom>
          <a:ln w="0">
            <a:noFill/>
          </a:ln>
        </p:spPr>
      </p:pic>
      <p:pic>
        <p:nvPicPr>
          <p:cNvPr id="146" name="Imagem 145"/>
          <p:cNvPicPr/>
          <p:nvPr/>
        </p:nvPicPr>
        <p:blipFill>
          <a:blip r:embed="rId4" cstate="print"/>
          <a:stretch/>
        </p:blipFill>
        <p:spPr>
          <a:xfrm>
            <a:off x="1424608" y="4725144"/>
            <a:ext cx="5168792" cy="180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400DA-6EF9-4559-B8EB-CBE88E9EC1C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145">
            <a:extLst>
              <a:ext uri="{FF2B5EF4-FFF2-40B4-BE49-F238E27FC236}">
                <a16:creationId xmlns:a16="http://schemas.microsoft.com/office/drawing/2014/main" xmlns="" id="{0D980D73-2D56-44F6-9D68-C1CFEADD9D88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0153" r="27557"/>
          <a:stretch/>
        </p:blipFill>
        <p:spPr>
          <a:xfrm>
            <a:off x="2936776" y="1844824"/>
            <a:ext cx="3600400" cy="28887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81615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_1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17 – SAEP 2015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48" name="Espaço Reservado para Conteúdo 2_15"/>
          <p:cNvSpPr/>
          <p:nvPr/>
        </p:nvSpPr>
        <p:spPr>
          <a:xfrm>
            <a:off x="180000" y="1260016"/>
            <a:ext cx="9559800" cy="555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Cada um dos quatro alunos indicados pela professora (I, II, III e IV), escreveu no quadro duas frações.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São equivalentes as frações escritas por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I e II.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II e III.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III e IV.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II e IV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49" name="Imagem 14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064568" y="2276872"/>
            <a:ext cx="5486712" cy="234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_1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17 – SAEP 2015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48" name="Espaço Reservado para Conteúdo 2_15"/>
          <p:cNvSpPr/>
          <p:nvPr/>
        </p:nvSpPr>
        <p:spPr>
          <a:xfrm>
            <a:off x="180000" y="1260016"/>
            <a:ext cx="9559800" cy="555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Cada um dos quatro alunos indicados pela professora (I, II, III e IV), escreveu no quadro duas frações.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solidFill>
                <a:srgbClr val="464646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São equivalentes as frações escritas por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I e II.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II e III.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III e IV.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(D) II e IV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149" name="Imagem 14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064568" y="2276872"/>
            <a:ext cx="5486712" cy="2349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38404161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ítulo 1_1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18 – SAEP 2021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1" name="Espaço Reservado para Conteúdo 2_16"/>
          <p:cNvSpPr/>
          <p:nvPr/>
        </p:nvSpPr>
        <p:spPr>
          <a:xfrm>
            <a:off x="488504" y="1340768"/>
            <a:ext cx="9251296" cy="5183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valor da expressão [ 20 - 3² + (-5)² ] é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(A) 36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38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40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54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ítulo 1_1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18 – SAEP 2021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51" name="Espaço Reservado para Conteúdo 2_16"/>
          <p:cNvSpPr/>
          <p:nvPr/>
        </p:nvSpPr>
        <p:spPr>
          <a:xfrm>
            <a:off x="488504" y="1340768"/>
            <a:ext cx="9251296" cy="5183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valor da expressão [ 20 - 3² + (-5)² ] é 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(A) 36 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(B) 38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(C) 40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(D) 54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9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_0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Questão 2 – SAEP 2017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92" name="Espaço Reservado para Conteúdo 2_0"/>
          <p:cNvSpPr/>
          <p:nvPr/>
        </p:nvSpPr>
        <p:spPr>
          <a:xfrm>
            <a:off x="200520" y="1340768"/>
            <a:ext cx="9539280" cy="5327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João José resolveu praticar atividade física. Ele faz caminhada  ao redor da quadra onde mora.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5169024" y="2775528"/>
            <a:ext cx="4570776" cy="32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Se João José dá duas voltas completas por dia, em uma semana ele percorre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98000 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49000 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14000 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(D) 7000 m.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94" name="Imagem 9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0520" y="2348880"/>
            <a:ext cx="4680472" cy="4392488"/>
          </a:xfrm>
          <a:prstGeom prst="rect">
            <a:avLst/>
          </a:prstGeom>
          <a:ln w="0">
            <a:noFill/>
          </a:ln>
        </p:spPr>
      </p:pic>
      <p:sp>
        <p:nvSpPr>
          <p:cNvPr id="95" name="Retângulo 94"/>
          <p:cNvSpPr/>
          <p:nvPr/>
        </p:nvSpPr>
        <p:spPr>
          <a:xfrm>
            <a:off x="565920" y="5375160"/>
            <a:ext cx="2673720" cy="20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>
                <a:latin typeface="Arial"/>
                <a:ea typeface="Microsoft YaHei"/>
              </a:rPr>
              <a:t>http://geo.palmas.to.gov.br/mapas/-acesso:19/10/2017.</a:t>
            </a:r>
            <a:endParaRPr lang="pt-BR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_0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Questão 2 – SAEP 2017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92" name="Espaço Reservado para Conteúdo 2_0"/>
          <p:cNvSpPr/>
          <p:nvPr/>
        </p:nvSpPr>
        <p:spPr>
          <a:xfrm>
            <a:off x="200520" y="1340768"/>
            <a:ext cx="9539280" cy="5327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João José resolveu praticar atividade física. Ele faz caminhada  ao redor da quadra onde mora.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5169024" y="2775528"/>
            <a:ext cx="4570776" cy="32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Se João José dá duas voltas completas por dia, em uma semana ele percorre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</a:rPr>
              <a:t>(A) 98000 m.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49000 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14000 m.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(D) 7000 m.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94" name="Imagem 9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00520" y="2348880"/>
            <a:ext cx="4680472" cy="4392488"/>
          </a:xfrm>
          <a:prstGeom prst="rect">
            <a:avLst/>
          </a:prstGeom>
          <a:ln w="0">
            <a:noFill/>
          </a:ln>
        </p:spPr>
      </p:pic>
      <p:sp>
        <p:nvSpPr>
          <p:cNvPr id="95" name="Retângulo 94"/>
          <p:cNvSpPr/>
          <p:nvPr/>
        </p:nvSpPr>
        <p:spPr>
          <a:xfrm>
            <a:off x="565920" y="5375160"/>
            <a:ext cx="2673720" cy="20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>
                <a:latin typeface="Arial"/>
                <a:ea typeface="Microsoft YaHei"/>
              </a:rPr>
              <a:t>http://geo.palmas.to.gov.br/mapas/-acesso:19/10/2017.</a:t>
            </a:r>
            <a:endParaRPr lang="pt-BR" sz="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ítulo 1_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Questão 3 – SAEP 2016 - adaptada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97" name="Espaço Reservado para Conteúdo 2_2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Observe.</a:t>
            </a: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>
              <a:latin typeface="Arial"/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180000" y="4077072"/>
            <a:ext cx="9359640" cy="2736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Sobre os elementos dos quadriláteros é correto afirmar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as diagonais de A, C e D interceptam-se ao meio.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o losango e o trapézio são polígonos regulares.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(C) A, B, C e </a:t>
            </a:r>
            <a:r>
              <a:rPr lang="pt-BR" sz="2550" b="0" strike="noStrike" spc="-1" dirty="0" err="1">
                <a:solidFill>
                  <a:srgbClr val="464646"/>
                </a:solidFill>
                <a:latin typeface="Tahoma"/>
              </a:rPr>
              <a:t>E</a:t>
            </a: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 são paralelogramos.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(D) as diagonais do quadrado, do retângulo e do losango formam ângulos retos.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99" name="Imagem 98"/>
          <p:cNvPicPr/>
          <p:nvPr/>
        </p:nvPicPr>
        <p:blipFill>
          <a:blip r:embed="rId3" cstate="print"/>
          <a:stretch/>
        </p:blipFill>
        <p:spPr>
          <a:xfrm>
            <a:off x="200520" y="1620000"/>
            <a:ext cx="5256536" cy="22764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ítulo 1_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Questão 3 – SAEP 2016 - adaptada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97" name="Espaço Reservado para Conteúdo 2_2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>
                <a:solidFill>
                  <a:srgbClr val="464646"/>
                </a:solidFill>
                <a:latin typeface="Tahoma"/>
                <a:ea typeface="DejaVu Sans"/>
              </a:rPr>
              <a:t>Observe.</a:t>
            </a: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>
              <a:latin typeface="Arial"/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180000" y="4077072"/>
            <a:ext cx="9359640" cy="2736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Sobre os elementos dos quadriláteros é correto afirmar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(A) as diagonais de A, C e D interceptam-se ao meio.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(B) o losango e o trapézio são polígonos regulares.</a:t>
            </a:r>
            <a:endParaRPr lang="pt-BR" sz="2550" b="0" strike="noStrike" spc="-1" dirty="0">
              <a:latin typeface="Arial"/>
            </a:endParaRPr>
          </a:p>
          <a:p>
            <a:pPr marL="270360" indent="-270000" algn="just">
              <a:lnSpc>
                <a:spcPct val="100000"/>
              </a:lnSpc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FF0000"/>
                </a:solidFill>
                <a:latin typeface="Tahoma"/>
              </a:rPr>
              <a:t>(C) A, B, C e </a:t>
            </a:r>
            <a:r>
              <a:rPr lang="pt-BR" sz="2550" b="0" strike="noStrike" spc="-1" dirty="0" err="1">
                <a:solidFill>
                  <a:srgbClr val="FF0000"/>
                </a:solidFill>
                <a:latin typeface="Tahoma"/>
              </a:rPr>
              <a:t>E</a:t>
            </a:r>
            <a:r>
              <a:rPr lang="pt-BR" sz="2550" b="0" strike="noStrike" spc="-1" dirty="0">
                <a:solidFill>
                  <a:srgbClr val="FF0000"/>
                </a:solidFill>
                <a:latin typeface="Tahoma"/>
              </a:rPr>
              <a:t> são paralelogramos.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 marL="270360" indent="-270000" algn="just"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</a:rPr>
              <a:t>(D) as diagonais do quadrado, do retângulo e do losango formam ângulos retos.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99" name="Imagem 98"/>
          <p:cNvPicPr/>
          <p:nvPr/>
        </p:nvPicPr>
        <p:blipFill>
          <a:blip r:embed="rId3" cstate="print"/>
          <a:stretch/>
        </p:blipFill>
        <p:spPr>
          <a:xfrm>
            <a:off x="200520" y="1620000"/>
            <a:ext cx="5256536" cy="22764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522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ítulo 1_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4 – SAEP 2018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01" name="Espaço Reservado para Conteúdo 2_1"/>
          <p:cNvSpPr/>
          <p:nvPr/>
        </p:nvSpPr>
        <p:spPr>
          <a:xfrm>
            <a:off x="200520" y="1268760"/>
            <a:ext cx="9539280" cy="53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trapézio é um polígono que possui apenas um par de lados paralelos.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102" name="Retângulo 101"/>
          <p:cNvSpPr/>
          <p:nvPr/>
        </p:nvSpPr>
        <p:spPr>
          <a:xfrm>
            <a:off x="180000" y="3420000"/>
            <a:ext cx="9359640" cy="32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Sobre as características abstraídas das figuras, o polígono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(A) 3 é classificado como trapézio isósceles.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(B) 3 é classificado como trapézio retângulo.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(C) 2 é classificado como trapézio escaleno.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(D) 1 é classificado como trapézio isósceles.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03" name="Imagem 10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973520" y="2072872"/>
            <a:ext cx="4923696" cy="128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ítulo 1_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4 – SAEP 2018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01" name="Espaço Reservado para Conteúdo 2_1"/>
          <p:cNvSpPr/>
          <p:nvPr/>
        </p:nvSpPr>
        <p:spPr>
          <a:xfrm>
            <a:off x="200520" y="1268760"/>
            <a:ext cx="9539280" cy="53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O trapézio é um polígono que possui apenas um par de lados paralelos.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102" name="Retângulo 101"/>
          <p:cNvSpPr/>
          <p:nvPr/>
        </p:nvSpPr>
        <p:spPr>
          <a:xfrm>
            <a:off x="180000" y="3420000"/>
            <a:ext cx="9359640" cy="32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</a:rPr>
              <a:t>Sobre as características abstraídas das figuras, o polígono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FF0000"/>
                </a:solidFill>
                <a:latin typeface="Arial"/>
                <a:ea typeface="Calibri"/>
              </a:rPr>
              <a:t>(A) 3 é classificado como trapézio isósceles.</a:t>
            </a:r>
            <a:endParaRPr lang="pt-BR" sz="255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(B) 3 é classificado como trapézio retângulo.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(C) 2 é classificado como trapézio escaleno.</a:t>
            </a: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550" b="0" strike="noStrike" spc="-1" dirty="0">
                <a:solidFill>
                  <a:srgbClr val="464646"/>
                </a:solidFill>
                <a:latin typeface="Arial"/>
                <a:ea typeface="Calibri"/>
              </a:rPr>
              <a:t>(D) 1 é classificado como trapézio isósceles.</a:t>
            </a:r>
            <a:endParaRPr lang="pt-BR" sz="2550" b="0" strike="noStrike" spc="-1" dirty="0">
              <a:latin typeface="Arial"/>
            </a:endParaRPr>
          </a:p>
        </p:txBody>
      </p:sp>
      <p:pic>
        <p:nvPicPr>
          <p:cNvPr id="103" name="Imagem 10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973520" y="2072872"/>
            <a:ext cx="4923696" cy="1284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874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2074</Words>
  <Application>Microsoft Office PowerPoint</Application>
  <PresentationFormat>Papel A4 (210 x 297 mm)</PresentationFormat>
  <Paragraphs>438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CIRLEY</cp:lastModifiedBy>
  <cp:revision>12</cp:revision>
  <dcterms:created xsi:type="dcterms:W3CDTF">2021-08-17T18:20:55Z</dcterms:created>
  <dcterms:modified xsi:type="dcterms:W3CDTF">2021-08-25T11:16:38Z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Papel A4 (210 x 297 mm)</vt:lpwstr>
  </property>
  <property fmtid="{D5CDD505-2E9C-101B-9397-08002B2CF9AE}" pid="3" name="Slides">
    <vt:i4>2</vt:i4>
  </property>
</Properties>
</file>