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62" r:id="rId4"/>
    <p:sldId id="278" r:id="rId5"/>
    <p:sldId id="286" r:id="rId6"/>
    <p:sldId id="287" r:id="rId7"/>
    <p:sldId id="260" r:id="rId8"/>
    <p:sldId id="279" r:id="rId9"/>
    <p:sldId id="258" r:id="rId10"/>
    <p:sldId id="261" r:id="rId11"/>
    <p:sldId id="280" r:id="rId12"/>
    <p:sldId id="309" r:id="rId13"/>
    <p:sldId id="269" r:id="rId14"/>
    <p:sldId id="267" r:id="rId15"/>
    <p:sldId id="282" r:id="rId16"/>
    <p:sldId id="268" r:id="rId17"/>
    <p:sldId id="283" r:id="rId18"/>
    <p:sldId id="271" r:id="rId19"/>
    <p:sldId id="311" r:id="rId20"/>
    <p:sldId id="325" r:id="rId21"/>
    <p:sldId id="270" r:id="rId22"/>
    <p:sldId id="288" r:id="rId23"/>
    <p:sldId id="313" r:id="rId24"/>
    <p:sldId id="272" r:id="rId25"/>
    <p:sldId id="314" r:id="rId26"/>
    <p:sldId id="284" r:id="rId27"/>
    <p:sldId id="326" r:id="rId28"/>
    <p:sldId id="275" r:id="rId29"/>
    <p:sldId id="289" r:id="rId30"/>
    <p:sldId id="316" r:id="rId31"/>
    <p:sldId id="277" r:id="rId32"/>
    <p:sldId id="290" r:id="rId33"/>
    <p:sldId id="317" r:id="rId34"/>
    <p:sldId id="318" r:id="rId35"/>
    <p:sldId id="327" r:id="rId36"/>
    <p:sldId id="320" r:id="rId37"/>
    <p:sldId id="296" r:id="rId38"/>
    <p:sldId id="321" r:id="rId39"/>
    <p:sldId id="322" r:id="rId40"/>
    <p:sldId id="328" r:id="rId41"/>
    <p:sldId id="305" r:id="rId42"/>
    <p:sldId id="306" r:id="rId43"/>
    <p:sldId id="329" r:id="rId44"/>
  </p:sldIdLst>
  <p:sldSz cx="9906000" cy="6858000" type="A4"/>
  <p:notesSz cx="6858000" cy="9144000"/>
  <p:defaultTextStyle>
    <a:defPPr>
      <a:defRPr lang="pt-BR"/>
    </a:defPPr>
    <a:lvl1pPr marL="0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49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697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546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395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243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092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940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0788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E4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5BD3-0566-472D-A7EE-D087AE1E4B66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A3752-43FD-43F3-A739-0623902029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1949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A3752-43FD-43F3-A739-06239020298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173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8504" y="476672"/>
            <a:ext cx="5616624" cy="2520280"/>
          </a:xfrm>
          <a:solidFill>
            <a:srgbClr val="B8E4EE"/>
          </a:solidFill>
        </p:spPr>
        <p:txBody>
          <a:bodyPr>
            <a:normAutofit/>
          </a:bodyPr>
          <a:lstStyle/>
          <a:p>
            <a:r>
              <a:rPr lang="pt-BR" sz="4400" b="1" dirty="0"/>
              <a:t>GINCANA – DESCRITORES</a:t>
            </a:r>
            <a:br>
              <a:rPr lang="pt-BR" sz="4400" b="1" dirty="0"/>
            </a:br>
            <a:r>
              <a:rPr lang="pt-BR" sz="4400" b="1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28664" y="3356992"/>
            <a:ext cx="7272808" cy="1512168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800" dirty="0"/>
          </a:p>
          <a:p>
            <a:pPr algn="r"/>
            <a:r>
              <a:rPr lang="pt-BR" sz="4000" b="1" dirty="0"/>
              <a:t>Língua </a:t>
            </a:r>
            <a:r>
              <a:rPr lang="pt-BR" sz="4300" b="1" dirty="0"/>
              <a:t>Portuguesa</a:t>
            </a:r>
          </a:p>
          <a:p>
            <a:pPr algn="r"/>
            <a:r>
              <a:rPr lang="pt-BR" sz="2800" dirty="0"/>
              <a:t>5º ANO – Ensino Fundamental</a:t>
            </a:r>
          </a:p>
        </p:txBody>
      </p:sp>
      <p:pic>
        <p:nvPicPr>
          <p:cNvPr id="1026" name="Picture 2" descr="F:\logomarca_sae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9144" y="72007"/>
            <a:ext cx="3435056" cy="3068961"/>
          </a:xfrm>
          <a:prstGeom prst="rect">
            <a:avLst/>
          </a:prstGeom>
          <a:noFill/>
        </p:spPr>
      </p:pic>
      <p:pic>
        <p:nvPicPr>
          <p:cNvPr id="1027" name="Picture 3" descr="F:\logo educaçã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4877" y="5589240"/>
            <a:ext cx="4461123" cy="1268760"/>
          </a:xfrm>
          <a:prstGeom prst="rect">
            <a:avLst/>
          </a:prstGeom>
          <a:noFill/>
        </p:spPr>
      </p:pic>
      <p:sp>
        <p:nvSpPr>
          <p:cNvPr id="7" name="Triângulo retângulo 6"/>
          <p:cNvSpPr/>
          <p:nvPr/>
        </p:nvSpPr>
        <p:spPr>
          <a:xfrm>
            <a:off x="-15552" y="4005064"/>
            <a:ext cx="3744416" cy="288032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1A1D9C-8760-4D17-8CFB-20007749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739552"/>
          </a:xfrm>
        </p:spPr>
        <p:txBody>
          <a:bodyPr/>
          <a:lstStyle/>
          <a:p>
            <a:r>
              <a:rPr lang="pt-BR" b="1" dirty="0"/>
              <a:t>QUESTÃO 04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E13C36F-B63D-435A-950F-EC019BBF5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428735"/>
            <a:ext cx="9410700" cy="54292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8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 tirinha, a </a:t>
            </a:r>
            <a:r>
              <a:rPr lang="pt-BR" sz="38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expressão de Cascão indica</a:t>
            </a:r>
            <a:endParaRPr lang="pt-BR" sz="38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8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(A) alegria.</a:t>
            </a:r>
            <a:endParaRPr lang="pt-BR" sz="38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8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(B) medo.</a:t>
            </a:r>
            <a:endParaRPr lang="pt-BR" sz="38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8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(C) raiva. </a:t>
            </a:r>
            <a:endParaRPr lang="pt-BR" sz="38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8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(D) timidez. </a:t>
            </a:r>
            <a:endParaRPr lang="pt-BR" dirty="0"/>
          </a:p>
        </p:txBody>
      </p:sp>
      <p:pic>
        <p:nvPicPr>
          <p:cNvPr id="4" name="Picture 2" descr="Pin on Cumprime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4216790"/>
            <a:ext cx="3121022" cy="2641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182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1A1D9C-8760-4D17-8CFB-20007749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QUESTÃO 04</a:t>
            </a:r>
            <a:r>
              <a:rPr lang="pt-BR" sz="3600" b="1" dirty="0"/>
              <a:t> - gabarito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E13C36F-B63D-435A-950F-EC019BBF5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554163"/>
            <a:ext cx="9410700" cy="530383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70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 tirinha, a </a:t>
            </a:r>
            <a:r>
              <a:rPr lang="pt-BR" sz="7000" kern="1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expressão de Cascão indica</a:t>
            </a:r>
            <a:endParaRPr lang="pt-BR" sz="70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70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(A) alegria.</a:t>
            </a:r>
            <a:endParaRPr lang="pt-BR" sz="70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7000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(B) medo.</a:t>
            </a:r>
            <a:endParaRPr lang="pt-BR" sz="7000" kern="100" dirty="0">
              <a:solidFill>
                <a:schemeClr val="accent2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70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(C) raiva. </a:t>
            </a:r>
            <a:endParaRPr lang="pt-BR" sz="70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70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(D) timidez.  </a:t>
            </a:r>
            <a:endParaRPr lang="pt-BR" dirty="0"/>
          </a:p>
        </p:txBody>
      </p:sp>
      <p:pic>
        <p:nvPicPr>
          <p:cNvPr id="4" name="Picture 2" descr="Pin on Cumprime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4216790"/>
            <a:ext cx="3121022" cy="2641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449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C95C1DC-9CBC-4D49-810B-5682B4009CAB}"/>
              </a:ext>
            </a:extLst>
          </p:cNvPr>
          <p:cNvSpPr txBox="1"/>
          <p:nvPr/>
        </p:nvSpPr>
        <p:spPr>
          <a:xfrm>
            <a:off x="344488" y="0"/>
            <a:ext cx="9289032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Texto 1 </a:t>
            </a:r>
            <a:endParaRPr lang="pt-BR" sz="26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pt-BR" sz="2800" b="1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 que são os dinossauros?</a:t>
            </a:r>
            <a:endParaRPr lang="pt-BR" sz="28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 defTabSz="539750"/>
            <a:r>
              <a:rPr lang="pt-BR" sz="24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	</a:t>
            </a:r>
            <a:r>
              <a:rPr lang="pt-BR" sz="25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Há muitos e muitos anos, viveu um extraordinário grupo de animais chamados dinossauros. Eles sobreviveram por aproximadamente 150 milhões de anos e desapareceram da Terra da forma mais misteriosa já vista. Muitos deles eram gigantes e alguns deles não eram maiores que uma galinha. Alguns eram mansos e comiam somente plantas; outros tinham dentes afiados e comiam carne. Alguns dinossauros eram répteis assim como os lagartos. Eles tinham a pele escamosa e botavam ovos. Mas ao contrário do lagarto, que era pequeno, com pernas curtas, os dinossauros tinham longos pescoços em cima de seus corpos, o que significava que eles podiam se movimentar muito mais facilmente. </a:t>
            </a:r>
          </a:p>
          <a:p>
            <a:pPr algn="just" defTabSz="539750"/>
            <a:r>
              <a:rPr lang="pt-BR" sz="25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	[...] Hoje, nós sabemos sobre eles porque seus ossos foram preservados em rochas como fósseis</a:t>
            </a:r>
            <a:r>
              <a:rPr lang="pt-BR" sz="2500" kern="100" dirty="0" smtClean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</a:p>
          <a:p>
            <a:pPr algn="just" defTabSz="539750"/>
            <a:endParaRPr lang="pt-BR" sz="800" kern="100" dirty="0">
              <a:solidFill>
                <a:srgbClr val="00000A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just"/>
            <a:r>
              <a:rPr lang="pt-BR" sz="1600" kern="100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Disponível em</a:t>
            </a:r>
            <a:r>
              <a:rPr lang="pt-BR" sz="1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https://iguinho.com.br/canalnatureza/dinossauros.html/ </a:t>
            </a:r>
            <a:r>
              <a:rPr lang="pt-BR" sz="16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Acesso em 03.out.2019. (texto adaptado)</a:t>
            </a:r>
            <a:endParaRPr lang="pt-BR" sz="16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18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7EB4545-7D25-4930-8D82-395BFC8BD8B8}"/>
              </a:ext>
            </a:extLst>
          </p:cNvPr>
          <p:cNvSpPr txBox="1"/>
          <p:nvPr/>
        </p:nvSpPr>
        <p:spPr>
          <a:xfrm>
            <a:off x="416496" y="0"/>
            <a:ext cx="914501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600" b="1" dirty="0"/>
              <a:t>Texto 2</a:t>
            </a:r>
          </a:p>
          <a:p>
            <a:pPr marL="0" indent="0">
              <a:buNone/>
            </a:pPr>
            <a:endParaRPr lang="pt-BR" sz="1800" b="1" dirty="0"/>
          </a:p>
          <a:p>
            <a:pPr algn="just"/>
            <a:r>
              <a:rPr lang="pt-BR" sz="2800" b="1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Dinossauros</a:t>
            </a:r>
            <a:endParaRPr lang="pt-BR" sz="28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pt-BR" sz="2600" i="1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Você sabe o que significa a palavra “Dinossauro”?</a:t>
            </a:r>
            <a:endParaRPr lang="pt-BR" sz="26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pt-BR" sz="24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pt-BR" sz="24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tabLst>
                <a:tab pos="539750" algn="l"/>
              </a:tabLst>
            </a:pPr>
            <a:r>
              <a:rPr lang="pt-BR" sz="24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pt-BR" sz="255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palavra “Dinossauro” significa lagarto terrível. Eles foram as maiores criaturas terrestres a habitar o planeta. Alguns eram inofensivos e se alimentavam de plantas. Outros eram caçadores cruéis, que abocanhavam suas vítimas com dentes afiadíssimos, para comer sua carne. </a:t>
            </a:r>
            <a:endParaRPr lang="pt-BR" sz="255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tabLst>
                <a:tab pos="539750" algn="l"/>
              </a:tabLst>
            </a:pPr>
            <a:r>
              <a:rPr lang="pt-BR" sz="255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[...] os dinossauros foram os animais mais bem-sucedidos na história do planeta. Eles viveram 140 milhões de anos na Terra. O homem existe há apenas 2 milhões e meio de anos! </a:t>
            </a:r>
            <a:endParaRPr lang="pt-BR" sz="255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tabLst>
                <a:tab pos="539750" algn="l"/>
              </a:tabLst>
            </a:pPr>
            <a:r>
              <a:rPr lang="pt-BR" sz="255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A teoria mais aceita sobre a extinção dos dinossauros é a queda de um meteoro na península de </a:t>
            </a:r>
            <a:r>
              <a:rPr lang="pt-BR" sz="2550" kern="10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Yacatan</a:t>
            </a:r>
            <a:r>
              <a:rPr lang="pt-BR" sz="255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no México. </a:t>
            </a:r>
          </a:p>
          <a:p>
            <a:pPr algn="just"/>
            <a:endParaRPr lang="pt-BR" sz="12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1600" kern="100" dirty="0">
                <a:solidFill>
                  <a:srgbClr val="00000A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Disponível em: &lt;http://www.canalkids.com.br/</a:t>
            </a:r>
            <a:r>
              <a:rPr lang="pt-BR" sz="1600" kern="100" dirty="0" err="1">
                <a:solidFill>
                  <a:srgbClr val="00000A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alimentacao</a:t>
            </a:r>
            <a:r>
              <a:rPr lang="pt-BR" sz="1600" kern="100" dirty="0">
                <a:solidFill>
                  <a:srgbClr val="00000A"/>
                </a:solidFill>
                <a:effectLst/>
                <a:latin typeface="Liberation Serif"/>
                <a:ea typeface="SimSun" panose="02010600030101010101" pitchFamily="2" charset="-122"/>
                <a:cs typeface="Arial" panose="020B0604020202020204" pitchFamily="34" charset="0"/>
              </a:rPr>
              <a:t>/sabores/toma.htm&gt;. Acesso em: 8 mar. 2012. *Adaptado: Reforma Ortográfica.</a:t>
            </a:r>
            <a:endParaRPr lang="pt-BR" sz="1600" kern="100" dirty="0">
              <a:solidFill>
                <a:schemeClr val="tx1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2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05 –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1124744"/>
            <a:ext cx="9577065" cy="5472608"/>
          </a:xfrm>
        </p:spPr>
        <p:txBody>
          <a:bodyPr anchor="ctr"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15600" kern="100" dirty="0" smtClean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Esses </a:t>
            </a:r>
            <a:r>
              <a:rPr lang="pt-BR" sz="15600" kern="100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textos são semelhantes porque</a:t>
            </a:r>
            <a:endParaRPr lang="pt-BR" sz="15600" kern="100" dirty="0">
              <a:solidFill>
                <a:srgbClr val="00000A"/>
              </a:solidFill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15600" kern="100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(A) apresentam a importância dos fósseis. </a:t>
            </a:r>
            <a:endParaRPr lang="pt-BR" sz="15600" kern="100" dirty="0">
              <a:solidFill>
                <a:srgbClr val="00000A"/>
              </a:solidFill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15600" kern="100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(B) explicam sobre a queda de meteoros. </a:t>
            </a:r>
            <a:endParaRPr lang="pt-BR" sz="15600" kern="100" dirty="0">
              <a:solidFill>
                <a:srgbClr val="00000A"/>
              </a:solidFill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15600" kern="100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(C) informam sobre o México. </a:t>
            </a:r>
            <a:endParaRPr lang="pt-BR" sz="15600" kern="100" dirty="0">
              <a:solidFill>
                <a:srgbClr val="00000A"/>
              </a:solidFill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15600" kern="100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(D) tratam de dinossauros</a:t>
            </a:r>
            <a:r>
              <a:rPr lang="pt-BR" sz="15600" kern="100" dirty="0" smtClean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550" dirty="0"/>
          </a:p>
        </p:txBody>
      </p:sp>
    </p:spTree>
    <p:extLst>
      <p:ext uri="{BB962C8B-B14F-4D97-AF65-F5344CB8AC3E}">
        <p14:creationId xmlns:p14="http://schemas.microsoft.com/office/powerpoint/2010/main" xmlns="" val="396352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05 - gabarito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1124744"/>
            <a:ext cx="9577065" cy="5472608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3900" b="1" dirty="0"/>
              <a:t> </a:t>
            </a:r>
            <a:r>
              <a:rPr lang="pt-BR" sz="3900" kern="100" dirty="0" smtClean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Esses </a:t>
            </a:r>
            <a:r>
              <a:rPr lang="pt-BR" sz="3900" kern="100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textos são semelhantes porque</a:t>
            </a:r>
            <a:endParaRPr lang="pt-BR" sz="3900" kern="100" dirty="0">
              <a:solidFill>
                <a:srgbClr val="00000A"/>
              </a:solidFill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3900" kern="100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(A) apresentam a importância dos fósseis. </a:t>
            </a:r>
            <a:endParaRPr lang="pt-BR" sz="3900" kern="100" dirty="0">
              <a:solidFill>
                <a:srgbClr val="00000A"/>
              </a:solidFill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3900" kern="100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(B) explicam sobre a queda de meteoros. </a:t>
            </a:r>
            <a:endParaRPr lang="pt-BR" sz="3900" kern="100" dirty="0">
              <a:solidFill>
                <a:srgbClr val="00000A"/>
              </a:solidFill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3900" kern="100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(C) informam sobre o México. </a:t>
            </a:r>
            <a:endParaRPr lang="pt-BR" sz="3900" kern="100" dirty="0">
              <a:solidFill>
                <a:srgbClr val="00000A"/>
              </a:solidFill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3900" kern="100" dirty="0">
                <a:solidFill>
                  <a:schemeClr val="accent2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(D) tratam de dinossauros</a:t>
            </a:r>
            <a:r>
              <a:rPr lang="pt-BR" sz="3900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3900" dirty="0"/>
          </a:p>
        </p:txBody>
      </p:sp>
    </p:spTree>
    <p:extLst>
      <p:ext uri="{BB962C8B-B14F-4D97-AF65-F5344CB8AC3E}">
        <p14:creationId xmlns:p14="http://schemas.microsoft.com/office/powerpoint/2010/main" xmlns="" val="354488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06 – SAEP 2019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954832"/>
            <a:ext cx="9577065" cy="56425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35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 texto 1, o trecho que expressa ideia de tempo é </a:t>
            </a:r>
            <a:endParaRPr lang="pt-BR" sz="3500" kern="100" dirty="0" smtClean="0">
              <a:solidFill>
                <a:srgbClr val="00000A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14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35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(A) “Hoje, nós sabemos sobre eles porque seus ossos foram preservados...”</a:t>
            </a:r>
            <a:endParaRPr lang="pt-BR" sz="35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35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(B) “... desapareceram da Terra da forma mais misteriosa já vista.”</a:t>
            </a:r>
            <a:endParaRPr lang="pt-BR" sz="35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35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(C) ”Alguns dinossauros eram répteis assim como os lagartos.”</a:t>
            </a:r>
            <a:endParaRPr lang="pt-BR" sz="35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35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(D) “Eles tinham a pele escamosa e botavam ovos</a:t>
            </a:r>
            <a:r>
              <a:rPr lang="pt-BR" sz="3500" kern="100" dirty="0" smtClean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.”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xmlns="" val="2428633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06 - gabarito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1144066"/>
            <a:ext cx="9577065" cy="56425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35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 texto 1, o trecho que expressa ideia de tempo é </a:t>
            </a:r>
            <a:endParaRPr lang="pt-BR" sz="3500" kern="100" dirty="0" smtClean="0">
              <a:solidFill>
                <a:srgbClr val="00000A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16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500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(A) “Hoje, nós sabemos sobre eles porque seus ossos foram preservados...”</a:t>
            </a:r>
            <a:endParaRPr lang="pt-BR" sz="3500" kern="100" dirty="0">
              <a:solidFill>
                <a:schemeClr val="accent2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5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(B) “... desapareceram da Terra da forma mais misteriosa já vista.”</a:t>
            </a:r>
            <a:endParaRPr lang="pt-BR" sz="35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5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(C) ”Alguns dinossauros eram répteis assim como os lagartos.”</a:t>
            </a:r>
            <a:endParaRPr lang="pt-BR" sz="35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5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(D) “Eles tinham a pele escamosa e botavam ovos</a:t>
            </a:r>
            <a:r>
              <a:rPr lang="pt-BR" sz="3500" kern="100" dirty="0" smtClean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.”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xmlns="" val="285757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7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954832"/>
            <a:ext cx="9577065" cy="56425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</a:p>
          <a:p>
            <a:pPr marL="0" indent="0">
              <a:buNone/>
            </a:pPr>
            <a:endParaRPr lang="pt-BR" sz="9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9600" dirty="0"/>
          </a:p>
          <a:p>
            <a:pPr marL="0" indent="0">
              <a:buNone/>
            </a:pPr>
            <a:endParaRPr lang="pt-BR" sz="9600" dirty="0"/>
          </a:p>
          <a:p>
            <a:pPr marL="0" indent="0">
              <a:buNone/>
            </a:pPr>
            <a:endParaRPr lang="pt-BR" sz="9600" dirty="0"/>
          </a:p>
          <a:p>
            <a:pPr marL="0" indent="0">
              <a:buNone/>
            </a:pPr>
            <a:endParaRPr lang="pt-BR" sz="9600" dirty="0"/>
          </a:p>
          <a:p>
            <a:pPr marL="0" indent="0">
              <a:buNone/>
            </a:pPr>
            <a:r>
              <a:rPr lang="pt-BR" sz="7400" dirty="0"/>
              <a:t>                            </a:t>
            </a:r>
          </a:p>
          <a:p>
            <a:pPr marL="0" indent="0">
              <a:buNone/>
            </a:pPr>
            <a:endParaRPr lang="pt-BR" sz="7400" dirty="0"/>
          </a:p>
          <a:p>
            <a:pPr marL="0" indent="0">
              <a:buNone/>
            </a:pPr>
            <a:endParaRPr lang="pt-BR" sz="740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 algn="just">
              <a:buNone/>
            </a:pPr>
            <a:endParaRPr lang="pt-BR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endParaRPr lang="pt-BR" sz="2550" dirty="0"/>
          </a:p>
        </p:txBody>
      </p:sp>
      <p:pic>
        <p:nvPicPr>
          <p:cNvPr id="4" name="Picture 2" descr="aranha1">
            <a:extLst>
              <a:ext uri="{FF2B5EF4-FFF2-40B4-BE49-F238E27FC236}">
                <a16:creationId xmlns:a16="http://schemas.microsoft.com/office/drawing/2014/main" xmlns="" id="{C3CEF141-0633-4C5B-A61B-47B068F8F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7377"/>
            <a:ext cx="9898987" cy="36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85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07 (prova paraná - adaptada)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1500174"/>
            <a:ext cx="9577065" cy="509717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3500" kern="100" dirty="0" smtClean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No </a:t>
            </a:r>
            <a:r>
              <a:rPr lang="pt-BR" sz="35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último quadrinho, a aranha agradece a atitude de </a:t>
            </a:r>
            <a:r>
              <a:rPr lang="pt-BR" sz="3500" kern="1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G</a:t>
            </a:r>
            <a:r>
              <a:rPr lang="pt-BR" sz="35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arfield</a:t>
            </a:r>
            <a:r>
              <a:rPr lang="pt-BR" sz="3500" kern="1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pt-BR" sz="35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Isso indica que </a:t>
            </a:r>
            <a:r>
              <a:rPr lang="pt-BR" sz="3500" kern="100" dirty="0" smtClean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ela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600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5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(A) d</a:t>
            </a:r>
            <a:r>
              <a:rPr lang="pt-BR" sz="35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esejava ser esmagada por um jornal </a:t>
            </a:r>
            <a:r>
              <a:rPr lang="pt-BR" sz="35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5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(B) q</a:t>
            </a:r>
            <a:r>
              <a:rPr lang="pt-BR" sz="35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ueria ficar livre dos seus filhos adolescentes</a:t>
            </a:r>
            <a:r>
              <a:rPr lang="pt-BR" sz="35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5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(C) q</a:t>
            </a:r>
            <a:r>
              <a:rPr lang="pt-BR" sz="35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ueria mais tempo com seus filhos</a:t>
            </a:r>
            <a:r>
              <a:rPr lang="pt-BR" sz="35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5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(D) </a:t>
            </a:r>
            <a:r>
              <a:rPr lang="pt-BR" sz="35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</a:t>
            </a:r>
            <a:r>
              <a:rPr lang="pt-BR" sz="35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stava preocupada com seus filhos</a:t>
            </a:r>
            <a:r>
              <a:rPr lang="pt-BR" sz="3500" kern="100" dirty="0" smtClean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xmlns="" val="72497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01 e 02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1124744"/>
            <a:ext cx="9577065" cy="5472608"/>
          </a:xfrm>
        </p:spPr>
        <p:txBody>
          <a:bodyPr>
            <a:normAutofit fontScale="40000" lnSpcReduction="20000"/>
          </a:bodyPr>
          <a:lstStyle/>
          <a:p>
            <a:endParaRPr lang="pt-BR" sz="2550" dirty="0"/>
          </a:p>
          <a:p>
            <a:pPr marL="0" indent="0">
              <a:buNone/>
            </a:pPr>
            <a:r>
              <a:rPr lang="pt-BR" sz="2550" dirty="0"/>
              <a:t>                                  </a:t>
            </a:r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 algn="just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endParaRPr lang="pt-BR" sz="255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3A01253-FCE1-48F0-AF09-8342C5FFEE80}"/>
              </a:ext>
            </a:extLst>
          </p:cNvPr>
          <p:cNvSpPr txBox="1"/>
          <p:nvPr/>
        </p:nvSpPr>
        <p:spPr>
          <a:xfrm>
            <a:off x="0" y="1108108"/>
            <a:ext cx="9906000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30238" algn="l"/>
              </a:tabLst>
            </a:pPr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t-BR" sz="27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Os Insetos Mais Curiosos do Mundo</a:t>
            </a:r>
          </a:p>
          <a:p>
            <a:pPr algn="just"/>
            <a:endParaRPr lang="pt-BR" sz="5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defTabSz="630238"/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t-BR" sz="2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 cada 4 bichos que os cientistas conhecem, 3 são insetos. Existem tantos insetos no mundo que o entomologista  (cientista que estuda esses animais) Richard Jones listou os 150 mais esquisitos. Ele colocou todos no livro “Extreme </a:t>
            </a:r>
            <a:r>
              <a:rPr lang="pt-BR" sz="2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Insects</a:t>
            </a:r>
            <a:r>
              <a:rPr lang="pt-BR" sz="2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” (Insetos Radicais). </a:t>
            </a:r>
          </a:p>
          <a:p>
            <a:pPr algn="just" defTabSz="630238"/>
            <a:r>
              <a:rPr lang="pt-BR" sz="2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Um dos mais estranhos é o Escaravelho Sagrado. Ele faz uma bola de cocô bem grande e, ali dentro, coloca seus ovos. Outro bem curioso é uma lagarta de mariposa que mais parece uma lagosta. Ela </a:t>
            </a: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</a:rPr>
              <a:t>é</a:t>
            </a:r>
            <a:r>
              <a:rPr lang="pt-BR" sz="2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considerada o inseto mais feio do mundo! </a:t>
            </a:r>
          </a:p>
          <a:p>
            <a:pPr algn="just" defTabSz="630238"/>
            <a:r>
              <a:rPr lang="pt-BR" sz="2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Entre os besouros, o mais pescoçudo é o Besouro-girafa. Outra espécie é considerada o bicho mais branco da natureza: o Besouro-fantasma, que é mais claro do que o leite! </a:t>
            </a:r>
          </a:p>
          <a:p>
            <a:endParaRPr lang="pt-BR" sz="5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sz="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MOLINERO, Bruno. Os insetos mais curiosos do mundo In: Folha de São Paulo. 2010.Disponível em: &lt;https://acervo.folha.com.br/</a:t>
            </a:r>
            <a:r>
              <a:rPr lang="pt-BR" sz="1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leitor.do?numero</a:t>
            </a:r>
            <a:r>
              <a:rPr lang="pt-BR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=18462&amp;anchor=5817548&amp;origem=</a:t>
            </a:r>
            <a:r>
              <a:rPr lang="pt-BR" sz="1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busca&amp;originURL</a:t>
            </a:r>
            <a:r>
              <a:rPr lang="pt-BR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=&amp;</a:t>
            </a:r>
            <a:r>
              <a:rPr lang="pt-BR" sz="1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pd</a:t>
            </a:r>
            <a:r>
              <a:rPr lang="pt-BR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=89071bdff4099b8ee3bbfc7a167deaf6&gt;. Acesso em: 15.abr. 2021.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(texto adaptado)</a:t>
            </a:r>
            <a:endParaRPr lang="pt-BR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07 (prova paraná - adaptada)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1500174"/>
            <a:ext cx="9577065" cy="509717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3500" kern="100" dirty="0" smtClean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No </a:t>
            </a:r>
            <a:r>
              <a:rPr lang="pt-BR" sz="35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último quadrinho, a aranha agradece a atitude de </a:t>
            </a:r>
            <a:r>
              <a:rPr lang="pt-BR" sz="3500" kern="1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G</a:t>
            </a:r>
            <a:r>
              <a:rPr lang="pt-BR" sz="35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arfield</a:t>
            </a:r>
            <a:r>
              <a:rPr lang="pt-BR" sz="3500" kern="1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pt-BR" sz="35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 Isso indica que </a:t>
            </a:r>
            <a:r>
              <a:rPr lang="pt-BR" sz="3500" kern="100" dirty="0" smtClean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ela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600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5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(A) d</a:t>
            </a:r>
            <a:r>
              <a:rPr lang="pt-BR" sz="35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esejava ser esmagada por um jornal </a:t>
            </a:r>
            <a:r>
              <a:rPr lang="pt-BR" sz="35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500" kern="1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(B) q</a:t>
            </a:r>
            <a:r>
              <a:rPr lang="pt-BR" sz="3500" kern="10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ueria ficar livre dos seus filhos adolescentes</a:t>
            </a:r>
            <a:r>
              <a:rPr lang="pt-BR" sz="3500" kern="1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5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(C) q</a:t>
            </a:r>
            <a:r>
              <a:rPr lang="pt-BR" sz="35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ueria mais tempo com seus filhos</a:t>
            </a:r>
            <a:r>
              <a:rPr lang="pt-BR" sz="35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5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(D) </a:t>
            </a:r>
            <a:r>
              <a:rPr lang="pt-BR" sz="35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</a:t>
            </a:r>
            <a:r>
              <a:rPr lang="pt-BR" sz="35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stava preocupada com seus filhos</a:t>
            </a:r>
            <a:r>
              <a:rPr lang="pt-BR" sz="3500" kern="100" dirty="0" smtClean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xmlns="" val="724970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Questões de 08 a 10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905999" cy="5786454"/>
          </a:xfrm>
        </p:spPr>
        <p:txBody>
          <a:bodyPr>
            <a:normAutofit fontScale="25000" lnSpcReduction="20000"/>
          </a:bodyPr>
          <a:lstStyle/>
          <a:p>
            <a:pPr marL="630238" indent="0">
              <a:buNone/>
            </a:pPr>
            <a:r>
              <a:rPr lang="pt-BR" sz="8800" b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COMO </a:t>
            </a:r>
            <a:r>
              <a:rPr lang="pt-BR" sz="88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AVESTRUZ FICOU COM UM PESCOÇO COMPRIDO </a:t>
            </a:r>
            <a:endParaRPr lang="pt-BR" sz="8800" b="1" dirty="0" smtClean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630238" indent="0">
              <a:buNone/>
            </a:pPr>
            <a:endParaRPr lang="pt-BR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630238" algn="l"/>
              </a:tabLst>
            </a:pPr>
            <a:r>
              <a:rPr lang="pt-BR" sz="8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pt-BR" sz="9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Há muito tempo a avestruz tinha um pescoço parecido com o de outras aves. Nesse tempo, a avestruz era muito amiga do crocodilo. Os outros animais estranhavam e diziam à avestruz que ela deveria ter cuidado, pois o seu “amigo” era um animal malvado, no qual era perigoso confiar. Mas a avestruz ignorou os conselhos. </a:t>
            </a:r>
            <a:endParaRPr lang="pt-BR" sz="96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630238" algn="l"/>
              </a:tabLst>
            </a:pPr>
            <a:r>
              <a:rPr lang="pt-BR" sz="9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Um dia, o crocodilo desesperado de fome, chamou a avestruz  e disse-lhe que lhe doía muito um dos seus dentes. Por isso, pediu à amiga o favor de colocar a sua pequena cabeça dentro da sua grande boca para tentar descobrir qual o dente que o incomodava. A avestruz fez o que lhe foi pedido. Assim que o fez, o crocodilo fechou rapidamente a boca e começou a puxar a avestruz para trás. Mas a avestruz tinha um corpo grande e umas pernas bem fortes. Fincou os pés no chão e começou a puxar na direção oposta. </a:t>
            </a:r>
            <a:endParaRPr lang="pt-BR" sz="96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630238" algn="l"/>
              </a:tabLst>
            </a:pPr>
            <a:r>
              <a:rPr lang="pt-BR" sz="9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A avestruz puxava; o crocodilo puxava; e tinham ambos tanta força que o pescoço da avestruz começou a esticar, ficando cada vez maior. Cansado de tanto puxar, o crocodilo abriu a boca e largou a avestruz, que correu para longe o mais rapidamente que conseguiu</a:t>
            </a:r>
            <a:r>
              <a:rPr lang="pt-BR" sz="96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xmlns="" val="1780683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 08 -  </a:t>
            </a:r>
            <a:r>
              <a:rPr lang="pt-BR" sz="3200" b="1" dirty="0" err="1"/>
              <a:t>saep</a:t>
            </a:r>
            <a:r>
              <a:rPr lang="pt-BR" sz="3200" b="1" dirty="0"/>
              <a:t> 2019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954832"/>
            <a:ext cx="9577065" cy="56425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 </a:t>
            </a:r>
            <a:r>
              <a:rPr lang="pt-BR" sz="11200" kern="1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personagem principal desse texto é </a:t>
            </a:r>
            <a:endParaRPr lang="pt-BR" sz="11200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(A) a avestruz.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(B) 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o crocodilo</a:t>
            </a: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(C) o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 outros animais.</a:t>
            </a:r>
            <a:endParaRPr lang="pt-BR" sz="11200" kern="100" dirty="0"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(D) u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 animal malvado</a:t>
            </a:r>
            <a:r>
              <a:rPr lang="pt-BR" sz="11200" kern="100" dirty="0" smtClean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2550" dirty="0"/>
          </a:p>
        </p:txBody>
      </p:sp>
      <p:pic>
        <p:nvPicPr>
          <p:cNvPr id="4" name="Picture 2" descr="Emoji Whatsapp -10 Display De 15 Á 20cm | Mercado Liv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49" y="3615246"/>
            <a:ext cx="1894111" cy="1757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9765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08 - gabarito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954832"/>
            <a:ext cx="9577065" cy="56425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 </a:t>
            </a:r>
            <a:r>
              <a:rPr lang="pt-BR" sz="11200" kern="1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personagem principal desse texto é </a:t>
            </a:r>
            <a:endParaRPr lang="pt-BR" sz="11200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accent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(A) a avestruz.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(B) 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o crocodilo</a:t>
            </a: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(C) o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 outros animais.</a:t>
            </a:r>
            <a:endParaRPr lang="pt-BR" sz="11200" kern="100" dirty="0"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(D) u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 animal malvado</a:t>
            </a:r>
            <a:r>
              <a:rPr lang="pt-BR" sz="11200" kern="100" dirty="0" smtClean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2550" dirty="0"/>
          </a:p>
        </p:txBody>
      </p:sp>
      <p:pic>
        <p:nvPicPr>
          <p:cNvPr id="4" name="Picture 2" descr="Emoji Whatsapp -10 Display De 15 Á 20cm | Mercado Liv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49" y="3615246"/>
            <a:ext cx="1894111" cy="1757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5928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09 – </a:t>
            </a:r>
            <a:r>
              <a:rPr lang="pt-BR" sz="3200" b="1" dirty="0" err="1"/>
              <a:t>saep</a:t>
            </a:r>
            <a:r>
              <a:rPr lang="pt-BR" sz="3200" b="1" dirty="0"/>
              <a:t> 2019 (adaptada)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1412776"/>
            <a:ext cx="9361040" cy="49685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  <a:r>
              <a:rPr lang="pt-BR" sz="11200" kern="100" dirty="0" smtClean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Nesse 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texto, podemos inferir que a avestruz foi</a:t>
            </a:r>
            <a:endParaRPr lang="pt-BR" sz="11200" kern="100" dirty="0"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(A) curiosa.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(B) 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esperta.</a:t>
            </a:r>
            <a:endParaRPr lang="pt-BR" sz="11200" kern="100" dirty="0"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(C) ingênua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pt-BR" sz="11200" kern="100" dirty="0"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(D) inteligente</a:t>
            </a:r>
            <a:r>
              <a:rPr lang="pt-BR" sz="11200" kern="100" dirty="0" smtClean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2550" dirty="0"/>
          </a:p>
        </p:txBody>
      </p:sp>
      <p:pic>
        <p:nvPicPr>
          <p:cNvPr id="4" name="Picture 2" descr="Emoji Trends Of 2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22" y="3071810"/>
            <a:ext cx="331095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289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09 - gabarito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1412776"/>
            <a:ext cx="9361040" cy="49685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  <a:r>
              <a:rPr lang="pt-BR" sz="11200" kern="100" dirty="0" smtClean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Nesse 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texto, podemos inferir que a avestruz foi</a:t>
            </a:r>
            <a:endParaRPr lang="pt-BR" sz="11200" kern="100" dirty="0"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(A) curiosa.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(B) 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esperta.</a:t>
            </a:r>
            <a:endParaRPr lang="pt-BR" sz="11200" kern="100" dirty="0"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accent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(C) ingênua</a:t>
            </a:r>
            <a:r>
              <a:rPr lang="pt-BR" sz="11200" kern="100" dirty="0">
                <a:solidFill>
                  <a:schemeClr val="accent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pt-BR" sz="11200" kern="100" dirty="0">
              <a:solidFill>
                <a:schemeClr val="accent2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(D) inteligente</a:t>
            </a:r>
            <a:r>
              <a:rPr lang="pt-BR" sz="11200" kern="100" dirty="0" smtClean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2550" dirty="0"/>
          </a:p>
        </p:txBody>
      </p:sp>
      <p:pic>
        <p:nvPicPr>
          <p:cNvPr id="4" name="Picture 2" descr="Emoji Trends Of 2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22" y="3071810"/>
            <a:ext cx="331095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6164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10 </a:t>
            </a:r>
            <a:r>
              <a:rPr lang="pt-BR" sz="3200" b="1" dirty="0" err="1"/>
              <a:t>saep</a:t>
            </a:r>
            <a:r>
              <a:rPr lang="pt-BR" sz="3200" b="1" dirty="0"/>
              <a:t> 2021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1285860"/>
            <a:ext cx="9361040" cy="53578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No texto, o crocodilo desistiu de comer a avestruz porque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(A) ela</a:t>
            </a:r>
            <a:r>
              <a:rPr lang="pt-BR" sz="14000" kern="100" dirty="0">
                <a:ea typeface="SimSun" panose="02010600030101010101" pitchFamily="2" charset="-122"/>
                <a:cs typeface="Arial" panose="020B0604020202020204" pitchFamily="34" charset="0"/>
              </a:rPr>
              <a:t> era forte e ele cansou de puxá-la.</a:t>
            </a:r>
            <a:endParaRPr lang="pt-BR" sz="14000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(B) não conseguiu enganá-la.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(C) Os dois eram amigos</a:t>
            </a:r>
            <a:r>
              <a:rPr lang="pt-BR" sz="14000" kern="100" dirty="0"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14000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(D) e</a:t>
            </a:r>
            <a:r>
              <a:rPr lang="pt-BR" sz="14000" kern="100" dirty="0">
                <a:ea typeface="SimSun" panose="02010600030101010101" pitchFamily="2" charset="-122"/>
                <a:cs typeface="Arial" panose="020B0604020202020204" pitchFamily="34" charset="0"/>
              </a:rPr>
              <a:t>stava com dor de dente. </a:t>
            </a:r>
            <a:endParaRPr lang="pt-BR" sz="14000" dirty="0"/>
          </a:p>
        </p:txBody>
      </p:sp>
    </p:spTree>
    <p:extLst>
      <p:ext uri="{BB962C8B-B14F-4D97-AF65-F5344CB8AC3E}">
        <p14:creationId xmlns:p14="http://schemas.microsoft.com/office/powerpoint/2010/main" xmlns="" val="249627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10 </a:t>
            </a:r>
            <a:r>
              <a:rPr lang="pt-BR" sz="3200" b="1" dirty="0" err="1"/>
              <a:t>saep</a:t>
            </a:r>
            <a:r>
              <a:rPr lang="pt-BR" sz="3200" b="1" dirty="0"/>
              <a:t> 2021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1285860"/>
            <a:ext cx="9361040" cy="53578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No texto, o crocodilo desistiu de comer a avestruz porque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0" kern="1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(A) ela</a:t>
            </a:r>
            <a:r>
              <a:rPr lang="pt-BR" sz="14000" kern="10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era forte e ele cansou de puxá-la</a:t>
            </a:r>
            <a:r>
              <a:rPr lang="pt-BR" sz="14000" kern="100" dirty="0"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14000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(B) não conseguiu enganá-la.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(C) Os dois eram amigos</a:t>
            </a:r>
            <a:r>
              <a:rPr lang="pt-BR" sz="14000" kern="100" dirty="0"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14000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(D) e</a:t>
            </a:r>
            <a:r>
              <a:rPr lang="pt-BR" sz="14000" kern="100" dirty="0">
                <a:ea typeface="SimSun" panose="02010600030101010101" pitchFamily="2" charset="-122"/>
                <a:cs typeface="Arial" panose="020B0604020202020204" pitchFamily="34" charset="0"/>
              </a:rPr>
              <a:t>stava com dor de dente. </a:t>
            </a:r>
            <a:endParaRPr lang="pt-BR" sz="14000" dirty="0"/>
          </a:p>
        </p:txBody>
      </p:sp>
    </p:spTree>
    <p:extLst>
      <p:ext uri="{BB962C8B-B14F-4D97-AF65-F5344CB8AC3E}">
        <p14:creationId xmlns:p14="http://schemas.microsoft.com/office/powerpoint/2010/main" xmlns="" val="2496275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11</a:t>
            </a:r>
            <a:endParaRPr lang="pt-BR" sz="27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1124744"/>
            <a:ext cx="9361040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4000" b="1" dirty="0"/>
              <a:t>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11200" kern="100" dirty="0">
              <a:solidFill>
                <a:schemeClr val="tx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t-BR" sz="11200" kern="100" dirty="0"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endParaRPr lang="pt-BR" sz="9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9600" dirty="0"/>
          </a:p>
          <a:p>
            <a:pPr marL="0" indent="0">
              <a:buNone/>
            </a:pPr>
            <a:endParaRPr lang="pt-BR" sz="9600" dirty="0"/>
          </a:p>
          <a:p>
            <a:pPr marL="0" indent="0">
              <a:buNone/>
            </a:pPr>
            <a:endParaRPr lang="pt-BR" sz="9600" dirty="0"/>
          </a:p>
          <a:p>
            <a:pPr marL="0" indent="0">
              <a:buNone/>
            </a:pPr>
            <a:endParaRPr lang="pt-BR" sz="9600" dirty="0"/>
          </a:p>
          <a:p>
            <a:pPr marL="0" indent="0">
              <a:buNone/>
            </a:pPr>
            <a:r>
              <a:rPr lang="pt-BR" sz="7400" dirty="0"/>
              <a:t>                            </a:t>
            </a:r>
          </a:p>
          <a:p>
            <a:pPr marL="0" indent="0">
              <a:buNone/>
            </a:pPr>
            <a:endParaRPr lang="pt-BR" sz="7400" dirty="0"/>
          </a:p>
          <a:p>
            <a:pPr marL="0" indent="0">
              <a:buNone/>
            </a:pPr>
            <a:endParaRPr lang="pt-BR" sz="740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 algn="just">
              <a:buNone/>
            </a:pPr>
            <a:endParaRPr lang="pt-BR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endParaRPr lang="pt-BR" sz="2550" dirty="0"/>
          </a:p>
        </p:txBody>
      </p:sp>
      <p:pic>
        <p:nvPicPr>
          <p:cNvPr id="4" name="Figura1">
            <a:extLst>
              <a:ext uri="{FF2B5EF4-FFF2-40B4-BE49-F238E27FC236}">
                <a16:creationId xmlns:a16="http://schemas.microsoft.com/office/drawing/2014/main" xmlns="" id="{BD1E11FD-5A71-4CF9-A0A7-18A63F9629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1071546"/>
            <a:ext cx="9906000" cy="52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654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464" y="116632"/>
            <a:ext cx="9777536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2700" b="1" dirty="0"/>
              <a:t>Questão 11 – blog prof. Adonis 2019 (adaptada)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1124744"/>
            <a:ext cx="9361040" cy="525658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Na tirinha, observamos que o  homem</a:t>
            </a:r>
            <a:endParaRPr lang="pt-BR" sz="11200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(A) limpa a praia.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(B) </a:t>
            </a:r>
            <a:r>
              <a:rPr lang="pt-BR" sz="11200" kern="100" dirty="0">
                <a:ea typeface="SimSun" panose="02010600030101010101" pitchFamily="2" charset="-122"/>
                <a:cs typeface="Arial" panose="020B0604020202020204" pitchFamily="34" charset="0"/>
              </a:rPr>
              <a:t>m</a:t>
            </a: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antém a praia limpa</a:t>
            </a:r>
            <a:r>
              <a:rPr lang="pt-BR" sz="11200" kern="100" dirty="0"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11200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 fontAlgn="base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(C) </a:t>
            </a:r>
            <a:r>
              <a:rPr lang="pt-BR" sz="11200" kern="100" dirty="0">
                <a:ea typeface="SimSun" panose="02010600030101010101" pitchFamily="2" charset="-122"/>
                <a:cs typeface="Arial" panose="020B0604020202020204" pitchFamily="34" charset="0"/>
              </a:rPr>
              <a:t>busca preservar a natureza.</a:t>
            </a:r>
            <a:endParaRPr lang="pt-BR" sz="11200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 fontAlgn="base">
              <a:lnSpc>
                <a:spcPct val="170000"/>
              </a:lnSpc>
              <a:buNone/>
            </a:pPr>
            <a:r>
              <a:rPr lang="pt-BR" sz="11200" kern="100" dirty="0">
                <a:ea typeface="SimSun" panose="02010600030101010101" pitchFamily="2" charset="-122"/>
                <a:cs typeface="Arial" panose="020B0604020202020204" pitchFamily="34" charset="0"/>
              </a:rPr>
              <a:t>(D) é o maior poluidor da </a:t>
            </a:r>
            <a:r>
              <a:rPr lang="pt-BR" sz="11200" kern="100" dirty="0" smtClean="0">
                <a:ea typeface="SimSun" panose="02010600030101010101" pitchFamily="2" charset="-122"/>
                <a:cs typeface="Arial" panose="020B0604020202020204" pitchFamily="34" charset="0"/>
              </a:rPr>
              <a:t>praia</a:t>
            </a:r>
            <a:endParaRPr lang="pt-BR" sz="2550" dirty="0"/>
          </a:p>
        </p:txBody>
      </p:sp>
    </p:spTree>
    <p:extLst>
      <p:ext uri="{BB962C8B-B14F-4D97-AF65-F5344CB8AC3E}">
        <p14:creationId xmlns:p14="http://schemas.microsoft.com/office/powerpoint/2010/main" xmlns="" val="96589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01  - </a:t>
            </a:r>
            <a:r>
              <a:rPr lang="pt-BR" sz="3200" b="1" dirty="0" err="1"/>
              <a:t>saep</a:t>
            </a:r>
            <a:r>
              <a:rPr lang="pt-BR" sz="3200" b="1" dirty="0"/>
              <a:t> 2021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1124744"/>
            <a:ext cx="9577065" cy="5472608"/>
          </a:xfrm>
        </p:spPr>
        <p:txBody>
          <a:bodyPr>
            <a:normAutofit fontScale="25000" lnSpcReduction="20000"/>
          </a:bodyPr>
          <a:lstStyle/>
          <a:p>
            <a:endParaRPr lang="pt-BR" sz="2550" dirty="0"/>
          </a:p>
          <a:p>
            <a:pPr marL="0" indent="0">
              <a:buNone/>
            </a:pPr>
            <a:r>
              <a:rPr lang="pt-BR" sz="2550" dirty="0"/>
              <a:t>                                  </a:t>
            </a:r>
          </a:p>
          <a:p>
            <a:pPr marL="0" indent="0">
              <a:buNone/>
            </a:pPr>
            <a:endParaRPr lang="pt-BR" sz="2550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Segundo o texto, o inseto considerado o mais feio do mundo é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(A) o besouro-girafa.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(B) o besouro fantasma.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(C) o escaravelho Sagrado.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(D) uma lagarta de mariposa.  </a:t>
            </a:r>
          </a:p>
          <a:p>
            <a:endParaRPr lang="pt-BR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endParaRPr lang="pt-BR" sz="2550" dirty="0"/>
          </a:p>
        </p:txBody>
      </p:sp>
      <p:pic>
        <p:nvPicPr>
          <p:cNvPr id="4" name="Picture 2" descr="Curso de Pedagogia UFPel » fazer-emoticons-para-mensage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29">
            <a:off x="7712826" y="4513159"/>
            <a:ext cx="2040767" cy="2006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5870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11 - gabarito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1124744"/>
            <a:ext cx="9361040" cy="525658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Na tirinha, observamos que o  homem</a:t>
            </a:r>
            <a:endParaRPr lang="pt-BR" sz="11200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(A) limpa a praia.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(B) </a:t>
            </a:r>
            <a:r>
              <a:rPr lang="pt-BR" sz="11200" kern="100" dirty="0">
                <a:ea typeface="SimSun" panose="02010600030101010101" pitchFamily="2" charset="-122"/>
                <a:cs typeface="Arial" panose="020B0604020202020204" pitchFamily="34" charset="0"/>
              </a:rPr>
              <a:t>m</a:t>
            </a: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antém a praia limpa</a:t>
            </a:r>
            <a:r>
              <a:rPr lang="pt-BR" sz="11200" kern="100" dirty="0"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11200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 fontAlgn="base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(C) busca</a:t>
            </a:r>
            <a:r>
              <a:rPr lang="pt-BR" sz="11200" kern="100" dirty="0">
                <a:ea typeface="SimSun" panose="02010600030101010101" pitchFamily="2" charset="-122"/>
                <a:cs typeface="Arial" panose="020B0604020202020204" pitchFamily="34" charset="0"/>
              </a:rPr>
              <a:t> preservar a natureza.</a:t>
            </a:r>
            <a:endParaRPr lang="pt-BR" sz="11200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 fontAlgn="base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accent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(D) é o maior poluidor da </a:t>
            </a:r>
            <a:r>
              <a:rPr lang="pt-BR" sz="11200" kern="100" dirty="0" smtClean="0">
                <a:solidFill>
                  <a:schemeClr val="accent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praia</a:t>
            </a:r>
            <a:endParaRPr lang="pt-BR" sz="2550" dirty="0"/>
          </a:p>
        </p:txBody>
      </p:sp>
    </p:spTree>
    <p:extLst>
      <p:ext uri="{BB962C8B-B14F-4D97-AF65-F5344CB8AC3E}">
        <p14:creationId xmlns:p14="http://schemas.microsoft.com/office/powerpoint/2010/main" xmlns="" val="2894413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3109454" cy="266942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 err="1" smtClean="0"/>
              <a:t>QuestÕES</a:t>
            </a:r>
            <a:r>
              <a:rPr lang="pt-BR" sz="3200" b="1" dirty="0" smtClean="0"/>
              <a:t> </a:t>
            </a:r>
            <a:br>
              <a:rPr lang="pt-BR" sz="3200" b="1" dirty="0" smtClean="0"/>
            </a:br>
            <a:r>
              <a:rPr lang="pt-BR" sz="3200" b="1" dirty="0" smtClean="0"/>
              <a:t>12 </a:t>
            </a:r>
            <a:r>
              <a:rPr lang="pt-BR" sz="3200" b="1" dirty="0"/>
              <a:t>e 13  </a:t>
            </a:r>
          </a:p>
        </p:txBody>
      </p:sp>
      <p:pic>
        <p:nvPicPr>
          <p:cNvPr id="4" name="Figura4">
            <a:extLst>
              <a:ext uri="{FF2B5EF4-FFF2-40B4-BE49-F238E27FC236}">
                <a16:creationId xmlns:a16="http://schemas.microsoft.com/office/drawing/2014/main" xmlns="" id="{AB45928F-0493-40D0-BD43-8E98F5BE7B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952736" y="0"/>
            <a:ext cx="6953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806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12 – </a:t>
            </a:r>
            <a:r>
              <a:rPr lang="pt-BR" sz="3200" b="1" dirty="0" err="1"/>
              <a:t>saep</a:t>
            </a:r>
            <a:r>
              <a:rPr lang="pt-BR" sz="3200" b="1" dirty="0"/>
              <a:t> 2021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1603720"/>
            <a:ext cx="9361040" cy="49685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  <a:r>
              <a:rPr lang="pt-BR" sz="11200" kern="100" dirty="0" smtClea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Esse </a:t>
            </a: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texto serve para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(A) divertir.</a:t>
            </a:r>
            <a:endParaRPr lang="pt-BR" sz="11200" i="0" dirty="0">
              <a:effectLst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(B) </a:t>
            </a:r>
            <a:r>
              <a:rPr lang="pt-BR" sz="11200" kern="100" dirty="0">
                <a:ea typeface="SimSun" panose="02010600030101010101" pitchFamily="2" charset="-122"/>
                <a:cs typeface="Arial" panose="020B0604020202020204" pitchFamily="34" charset="0"/>
              </a:rPr>
              <a:t>ensinar.</a:t>
            </a:r>
            <a:endParaRPr lang="pt-BR" sz="11200" i="0" dirty="0">
              <a:effectLst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(C) </a:t>
            </a:r>
            <a:r>
              <a:rPr lang="pt-BR" sz="11200" kern="100" dirty="0">
                <a:ea typeface="SimSun" panose="02010600030101010101" pitchFamily="2" charset="-122"/>
                <a:cs typeface="Arial" panose="020B0604020202020204" pitchFamily="34" charset="0"/>
              </a:rPr>
              <a:t>explicar.</a:t>
            </a:r>
            <a:endParaRPr lang="pt-BR" sz="11200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(D) </a:t>
            </a:r>
            <a:r>
              <a:rPr lang="pt-BR" sz="11200" kern="100" dirty="0">
                <a:ea typeface="SimSun" panose="02010600030101010101" pitchFamily="2" charset="-122"/>
                <a:cs typeface="Arial" panose="020B0604020202020204" pitchFamily="34" charset="0"/>
              </a:rPr>
              <a:t>informar. </a:t>
            </a:r>
            <a:endParaRPr lang="pt-BR" sz="2550" dirty="0"/>
          </a:p>
        </p:txBody>
      </p:sp>
      <p:pic>
        <p:nvPicPr>
          <p:cNvPr id="4" name="Picture 2" descr="Ponto de interrogação vermelho: vetores de stock, imagens vetoriais,  desenhos gráficos | Depositphot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2780928"/>
            <a:ext cx="2504728" cy="3060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2159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12 - gabarito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1746596"/>
            <a:ext cx="9361040" cy="49685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  <a:r>
              <a:rPr lang="pt-BR" sz="11200" kern="100" dirty="0" smtClea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Esse </a:t>
            </a: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texto serve para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accent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(A) divertir.</a:t>
            </a:r>
            <a:endParaRPr lang="pt-BR" sz="11200" i="0" dirty="0">
              <a:solidFill>
                <a:schemeClr val="accent2"/>
              </a:solidFill>
              <a:effectLst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(B) </a:t>
            </a:r>
            <a:r>
              <a:rPr lang="pt-BR" sz="11200" kern="100" dirty="0">
                <a:ea typeface="SimSun" panose="02010600030101010101" pitchFamily="2" charset="-122"/>
                <a:cs typeface="Arial" panose="020B0604020202020204" pitchFamily="34" charset="0"/>
              </a:rPr>
              <a:t>ensinar.</a:t>
            </a:r>
            <a:endParaRPr lang="pt-BR" sz="11200" i="0" dirty="0">
              <a:effectLst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(C) </a:t>
            </a:r>
            <a:r>
              <a:rPr lang="pt-BR" sz="11200" kern="100" dirty="0">
                <a:ea typeface="SimSun" panose="02010600030101010101" pitchFamily="2" charset="-122"/>
                <a:cs typeface="Arial" panose="020B0604020202020204" pitchFamily="34" charset="0"/>
              </a:rPr>
              <a:t>explicar.</a:t>
            </a:r>
            <a:endParaRPr lang="pt-BR" sz="11200" kern="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(D) </a:t>
            </a:r>
            <a:r>
              <a:rPr lang="pt-BR" sz="11200" kern="100" dirty="0">
                <a:ea typeface="SimSun" panose="02010600030101010101" pitchFamily="2" charset="-122"/>
                <a:cs typeface="Arial" panose="020B0604020202020204" pitchFamily="34" charset="0"/>
              </a:rPr>
              <a:t>informar. </a:t>
            </a:r>
            <a:endParaRPr lang="pt-BR" sz="2550" dirty="0"/>
          </a:p>
        </p:txBody>
      </p:sp>
      <p:pic>
        <p:nvPicPr>
          <p:cNvPr id="4" name="Picture 2" descr="Ponto de interrogação vermelho: vetores de stock, imagens vetoriais,  desenhos gráficos | Depositphot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2780928"/>
            <a:ext cx="2504728" cy="3060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1686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13 – </a:t>
            </a:r>
            <a:r>
              <a:rPr lang="pt-BR" sz="3200" b="1" dirty="0" err="1"/>
              <a:t>saep</a:t>
            </a:r>
            <a:r>
              <a:rPr lang="pt-BR" sz="3200" b="1" dirty="0"/>
              <a:t> 2019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092" y="1412776"/>
            <a:ext cx="9361040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5100" b="1" dirty="0"/>
              <a:t> </a:t>
            </a:r>
            <a:r>
              <a:rPr lang="pt-BR" sz="13600" dirty="0" smtClean="0">
                <a:solidFill>
                  <a:schemeClr val="tx1"/>
                </a:solidFill>
              </a:rPr>
              <a:t>Na </a:t>
            </a:r>
            <a:r>
              <a:rPr lang="pt-BR" sz="13600" dirty="0">
                <a:solidFill>
                  <a:schemeClr val="tx1"/>
                </a:solidFill>
              </a:rPr>
              <a:t>tirinha, a fala que provoca humor é </a:t>
            </a:r>
            <a:endParaRPr lang="pt-BR" sz="136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3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(A) “Você sabe o que há de errado com sua mãe?”</a:t>
            </a:r>
            <a:endParaRPr lang="pt-BR" sz="136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3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(B) “Você não acha que ela está esperando um bebê, acha?”</a:t>
            </a:r>
            <a:endParaRPr lang="pt-BR" sz="136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3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(C) “Sim, ela deve ter aprendido a lição...”</a:t>
            </a:r>
            <a:endParaRPr lang="pt-BR" sz="136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3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(D) “Não, no entanto, ela foi ao médico hoje</a:t>
            </a:r>
            <a:r>
              <a:rPr lang="pt-BR" sz="13600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.”</a:t>
            </a:r>
            <a:endParaRPr lang="pt-BR" sz="13600" dirty="0"/>
          </a:p>
        </p:txBody>
      </p:sp>
    </p:spTree>
    <p:extLst>
      <p:ext uri="{BB962C8B-B14F-4D97-AF65-F5344CB8AC3E}">
        <p14:creationId xmlns:p14="http://schemas.microsoft.com/office/powerpoint/2010/main" xmlns="" val="845948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13 – </a:t>
            </a:r>
            <a:r>
              <a:rPr lang="pt-BR" sz="3200" b="1" dirty="0" err="1"/>
              <a:t>saep</a:t>
            </a:r>
            <a:r>
              <a:rPr lang="pt-BR" sz="3200" b="1" dirty="0"/>
              <a:t> 2019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092" y="1412776"/>
            <a:ext cx="9361040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5100" b="1" dirty="0"/>
              <a:t> </a:t>
            </a:r>
            <a:r>
              <a:rPr lang="pt-BR" sz="13600" dirty="0" smtClean="0">
                <a:solidFill>
                  <a:schemeClr val="tx1"/>
                </a:solidFill>
              </a:rPr>
              <a:t>Na </a:t>
            </a:r>
            <a:r>
              <a:rPr lang="pt-BR" sz="13600" dirty="0">
                <a:solidFill>
                  <a:schemeClr val="tx1"/>
                </a:solidFill>
              </a:rPr>
              <a:t>tirinha, a fala que provoca humor é </a:t>
            </a:r>
            <a:endParaRPr lang="pt-BR" sz="136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3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(A) “Você sabe o que há de errado com sua mãe?”</a:t>
            </a:r>
            <a:endParaRPr lang="pt-BR" sz="13600" kern="100" dirty="0">
              <a:solidFill>
                <a:srgbClr val="00000A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3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(B) “Você não acha que ela está esperando um bebê, acha?”</a:t>
            </a:r>
            <a:endParaRPr lang="pt-BR" sz="13600" kern="100" dirty="0">
              <a:solidFill>
                <a:srgbClr val="FF0000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3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(C) “Sim, ela deve ter aprendido a lição...”</a:t>
            </a:r>
            <a:endParaRPr lang="pt-BR" sz="13600" kern="100" dirty="0">
              <a:solidFill>
                <a:srgbClr val="FF0000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3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(D) “Não, no entanto, ela foi ao médico hoje</a:t>
            </a:r>
            <a:r>
              <a:rPr lang="pt-BR" sz="13600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.”</a:t>
            </a:r>
            <a:endParaRPr lang="pt-BR" sz="13600" dirty="0"/>
          </a:p>
        </p:txBody>
      </p:sp>
    </p:spTree>
    <p:extLst>
      <p:ext uri="{BB962C8B-B14F-4D97-AF65-F5344CB8AC3E}">
        <p14:creationId xmlns:p14="http://schemas.microsoft.com/office/powerpoint/2010/main" xmlns="" val="845948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A248D5-47FD-4134-BDCF-2826A8CF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694" y="142852"/>
            <a:ext cx="3643338" cy="841248"/>
          </a:xfrm>
        </p:spPr>
        <p:txBody>
          <a:bodyPr>
            <a:normAutofit fontScale="90000"/>
          </a:bodyPr>
          <a:lstStyle/>
          <a:p>
            <a:pPr algn="r"/>
            <a:r>
              <a:rPr lang="pt-BR" sz="3600" b="1" dirty="0" err="1" smtClean="0"/>
              <a:t>QuestÕES</a:t>
            </a:r>
            <a:r>
              <a:rPr lang="pt-BR" sz="3600" b="1" dirty="0" smtClean="0"/>
              <a:t> </a:t>
            </a:r>
            <a:br>
              <a:rPr lang="pt-BR" sz="3600" b="1" dirty="0" smtClean="0"/>
            </a:br>
            <a:r>
              <a:rPr lang="pt-BR" sz="3600" b="1" dirty="0" smtClean="0"/>
              <a:t>14 </a:t>
            </a:r>
            <a:r>
              <a:rPr lang="pt-BR" sz="3600" b="1" dirty="0"/>
              <a:t>e 15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01F5FB4-8249-42B4-BCBF-4E71B2C01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60" y="285752"/>
            <a:ext cx="4540250" cy="63579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10000" b="1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Qui</a:t>
            </a:r>
            <a:r>
              <a:rPr lang="pt-BR" sz="10000" b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nem jiló</a:t>
            </a:r>
            <a:endParaRPr lang="pt-BR" sz="6400" b="1" kern="10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6400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Luiz Gonzaga e Humberto Teixeira </a:t>
            </a:r>
            <a:endParaRPr lang="pt-BR" sz="64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0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Se a gente lembra só por lembrar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Do amor que a gente um dia perdeu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Saudade </a:t>
            </a:r>
            <a:r>
              <a:rPr lang="pt-BR" sz="9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inté</a:t>
            </a: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que assim é bom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 cabra se convencer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Que é feliz sem saber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Pois não sofreu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70510" algn="just"/>
            <a:endParaRPr lang="pt-BR" sz="50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Porém, se a gente vive a sonhar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Com alguém que se deseja rever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Saudade </a:t>
            </a:r>
            <a:r>
              <a:rPr lang="pt-BR" sz="9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intonce</a:t>
            </a: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aí é ruim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Eu tiro isso por mim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Que vivo doido a sofrer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A46D79E-6832-4FD0-A189-C5B57226E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0190" y="1600200"/>
            <a:ext cx="4595810" cy="4724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pt-BR" sz="5100" kern="100" dirty="0">
              <a:effectLst/>
              <a:latin typeface="Arial" panose="020B060402020202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5100" kern="100" dirty="0">
              <a:latin typeface="Arial" panose="020B060402020202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Ai, quem me dera voltar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Pros braços do meu xodó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Saudade assim faz doer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Amarga </a:t>
            </a:r>
            <a:r>
              <a:rPr lang="pt-BR" sz="96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qui</a:t>
            </a: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nem jiló  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Mas ninguém pode dizer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Que vivi triste a chorar 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Saudade, meu remédio é cantar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96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Saudade, meu remédio é cantar </a:t>
            </a:r>
            <a:endParaRPr lang="pt-BR" sz="96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pt-BR" dirty="0"/>
          </a:p>
          <a:p>
            <a:pPr marL="0" indent="0">
              <a:buNone/>
            </a:pPr>
            <a:r>
              <a:rPr lang="pt-BR" sz="64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Disponível em: &lt;http://www.letras.com.br/#!luiz-gonzaga/qui-nem-jilo&gt;. Acesso em: 12 maio 2019.</a:t>
            </a:r>
            <a:endParaRPr lang="pt-BR" sz="64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57186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14 – </a:t>
            </a:r>
            <a:r>
              <a:rPr lang="pt-BR" sz="3200" b="1" dirty="0" err="1"/>
              <a:t>saep</a:t>
            </a:r>
            <a:r>
              <a:rPr lang="pt-BR" sz="3200" b="1" dirty="0"/>
              <a:t> 2019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1412776"/>
            <a:ext cx="9361040" cy="49685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  <a:r>
              <a:rPr lang="pt-BR" sz="11200" kern="1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Percebemos </a:t>
            </a: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que o narrador desse texto é um personagem no trecho </a:t>
            </a:r>
            <a:endParaRPr lang="pt-BR" sz="112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(A) “</a:t>
            </a: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Amarga </a:t>
            </a:r>
            <a:r>
              <a:rPr lang="pt-BR" sz="112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qui</a:t>
            </a: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nem jiló”. </a:t>
            </a:r>
            <a:endParaRPr lang="pt-BR" sz="112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(B) “</a:t>
            </a: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Saudade, meu remédio é cantar “.</a:t>
            </a:r>
            <a:endParaRPr lang="pt-BR" sz="112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(C) “</a:t>
            </a: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Pois não sofreu”.</a:t>
            </a:r>
            <a:endParaRPr lang="pt-BR" sz="112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(D) “</a:t>
            </a: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Que é feliz sem saber</a:t>
            </a:r>
            <a:r>
              <a:rPr lang="pt-BR" sz="11200" kern="1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”.</a:t>
            </a:r>
            <a:endParaRPr lang="pt-BR" sz="2550" dirty="0"/>
          </a:p>
        </p:txBody>
      </p:sp>
    </p:spTree>
    <p:extLst>
      <p:ext uri="{BB962C8B-B14F-4D97-AF65-F5344CB8AC3E}">
        <p14:creationId xmlns:p14="http://schemas.microsoft.com/office/powerpoint/2010/main" xmlns="" val="1917065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14 - gabarito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1412776"/>
            <a:ext cx="9361040" cy="49685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  <a:r>
              <a:rPr lang="pt-BR" sz="11200" kern="1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Percebemos </a:t>
            </a: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que o narrador desse texto é um personagem no trecho </a:t>
            </a:r>
            <a:endParaRPr lang="pt-BR" sz="112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(A) “</a:t>
            </a: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Amarga </a:t>
            </a:r>
            <a:r>
              <a:rPr lang="pt-BR" sz="112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qui</a:t>
            </a: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nem jiló”. </a:t>
            </a:r>
            <a:endParaRPr lang="pt-BR" sz="112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(B) “</a:t>
            </a:r>
            <a:r>
              <a:rPr lang="pt-BR" sz="11200" kern="1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Saudade, meu remédio é cantar “.</a:t>
            </a:r>
            <a:endParaRPr lang="pt-BR" sz="11200" kern="100" dirty="0">
              <a:solidFill>
                <a:schemeClr val="accent2"/>
              </a:solidFill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(C) “</a:t>
            </a: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Pois não sofreu”.</a:t>
            </a:r>
            <a:endParaRPr lang="pt-BR" sz="112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(D) “</a:t>
            </a:r>
            <a:r>
              <a:rPr lang="pt-BR" sz="112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Que é feliz sem saber</a:t>
            </a:r>
            <a:r>
              <a:rPr lang="pt-BR" sz="11200" kern="1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”.</a:t>
            </a:r>
            <a:endParaRPr lang="pt-BR" sz="2550" dirty="0"/>
          </a:p>
        </p:txBody>
      </p:sp>
    </p:spTree>
    <p:extLst>
      <p:ext uri="{BB962C8B-B14F-4D97-AF65-F5344CB8AC3E}">
        <p14:creationId xmlns:p14="http://schemas.microsoft.com/office/powerpoint/2010/main" xmlns="" val="358743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15 – </a:t>
            </a:r>
            <a:r>
              <a:rPr lang="pt-BR" sz="3200" b="1" dirty="0" err="1"/>
              <a:t>saep</a:t>
            </a:r>
            <a:r>
              <a:rPr lang="pt-BR" sz="3200" b="1" dirty="0"/>
              <a:t> 2019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1412776"/>
            <a:ext cx="9361040" cy="496855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5100" b="1" dirty="0"/>
              <a:t> </a:t>
            </a:r>
            <a:r>
              <a:rPr lang="pt-BR" sz="14400" kern="1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Nos </a:t>
            </a: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trechos “Amarga </a:t>
            </a:r>
            <a:r>
              <a:rPr lang="pt-BR" sz="144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qui</a:t>
            </a: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nem jiló” e “</a:t>
            </a: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Saudade </a:t>
            </a:r>
            <a:r>
              <a:rPr lang="pt-BR" sz="144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intonce</a:t>
            </a: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aí é ruim” temos um exemplo de linguagem </a:t>
            </a:r>
            <a:endParaRPr lang="pt-BR" sz="144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(A) culta.</a:t>
            </a:r>
            <a:endParaRPr lang="pt-BR" sz="144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(B) formal.</a:t>
            </a:r>
            <a:endParaRPr lang="pt-BR" sz="144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(C) técnica.</a:t>
            </a:r>
            <a:endParaRPr lang="pt-BR" sz="144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(D) coloquial. </a:t>
            </a:r>
            <a:endParaRPr lang="pt-BR" sz="14400" dirty="0"/>
          </a:p>
        </p:txBody>
      </p:sp>
      <p:pic>
        <p:nvPicPr>
          <p:cNvPr id="5" name="Google Shape;108;geb0f2554a2_0_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5472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01 - gabarito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1124744"/>
            <a:ext cx="9577065" cy="5472608"/>
          </a:xfrm>
        </p:spPr>
        <p:txBody>
          <a:bodyPr>
            <a:normAutofit fontScale="25000" lnSpcReduction="20000"/>
          </a:bodyPr>
          <a:lstStyle/>
          <a:p>
            <a:endParaRPr lang="pt-BR" sz="2550" dirty="0"/>
          </a:p>
          <a:p>
            <a:pPr marL="0" indent="0">
              <a:buNone/>
            </a:pPr>
            <a:r>
              <a:rPr lang="pt-BR" sz="2550" dirty="0"/>
              <a:t>                                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Segundo o texto, o inseto considerado o mais feio do mundo é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(A) o besouro-girafa.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(B) o besouro fantasma.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(C) o escaravelho Sagrado.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(D) uma lagarta de mariposa.  </a:t>
            </a:r>
          </a:p>
          <a:p>
            <a:endParaRPr lang="pt-BR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endParaRPr lang="pt-BR" sz="2550" dirty="0"/>
          </a:p>
        </p:txBody>
      </p:sp>
      <p:pic>
        <p:nvPicPr>
          <p:cNvPr id="4" name="Picture 2" descr="Curso de Pedagogia UFPel » fazer-emoticons-para-mensage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29">
            <a:off x="7712826" y="4513159"/>
            <a:ext cx="2040767" cy="2006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8699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15 – </a:t>
            </a:r>
            <a:r>
              <a:rPr lang="pt-BR" sz="3200" b="1" dirty="0" err="1"/>
              <a:t>saep</a:t>
            </a:r>
            <a:r>
              <a:rPr lang="pt-BR" sz="3200" b="1" dirty="0"/>
              <a:t> 2019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496" y="1412776"/>
            <a:ext cx="9361040" cy="496855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5100" b="1" dirty="0"/>
              <a:t> </a:t>
            </a:r>
            <a:r>
              <a:rPr lang="pt-BR" sz="14400" kern="1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Nos </a:t>
            </a: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trechos “Amarga </a:t>
            </a:r>
            <a:r>
              <a:rPr lang="pt-BR" sz="144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qui</a:t>
            </a: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nem jiló” e “</a:t>
            </a: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Saudade </a:t>
            </a:r>
            <a:r>
              <a:rPr lang="pt-BR" sz="144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intonce</a:t>
            </a: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aí é ruim” temos um exemplo de linguagem </a:t>
            </a:r>
            <a:endParaRPr lang="pt-BR" sz="144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(A) culta.</a:t>
            </a:r>
            <a:endParaRPr lang="pt-BR" sz="144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(B) formal.</a:t>
            </a:r>
            <a:endParaRPr lang="pt-BR" sz="144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4400" kern="1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(C) técnica.</a:t>
            </a:r>
            <a:endParaRPr lang="pt-BR" sz="144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44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(D) coloquial. </a:t>
            </a:r>
            <a:endParaRPr lang="pt-BR" sz="14400" dirty="0">
              <a:solidFill>
                <a:srgbClr val="FF0000"/>
              </a:solidFill>
            </a:endParaRPr>
          </a:p>
        </p:txBody>
      </p:sp>
      <p:pic>
        <p:nvPicPr>
          <p:cNvPr id="4" name="Google Shape;108;geb0f2554a2_0_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54720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66916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16  </a:t>
            </a:r>
            <a:endParaRPr lang="pt-BR" sz="1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54832"/>
            <a:ext cx="9906000" cy="59031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  <a:r>
              <a:rPr lang="pt-BR" sz="12800" b="1" i="0" dirty="0">
                <a:solidFill>
                  <a:srgbClr val="111111"/>
                </a:solidFill>
                <a:effectLst/>
                <a:latin typeface="opensanstitle"/>
              </a:rPr>
              <a:t>Câmeras registram passagem de meteoro no céu de Vitória</a:t>
            </a:r>
          </a:p>
          <a:p>
            <a:pPr marL="0" indent="0" algn="l" fontAlgn="auto">
              <a:buNone/>
            </a:pPr>
            <a:r>
              <a:rPr lang="pt-BR" sz="8800" i="0" dirty="0">
                <a:solidFill>
                  <a:srgbClr val="555555"/>
                </a:solidFill>
                <a:effectLst/>
                <a:latin typeface="inherit"/>
              </a:rPr>
              <a:t>Imagens que captaram ponto brilhante foram feitas do alto de prédio no bairro Jardim Camburi.</a:t>
            </a:r>
          </a:p>
          <a:p>
            <a:pPr marL="0" indent="0" algn="l" fontAlgn="auto">
              <a:buNone/>
            </a:pPr>
            <a:r>
              <a:rPr lang="pt-BR" sz="7200" b="1" i="0" dirty="0">
                <a:solidFill>
                  <a:srgbClr val="555555"/>
                </a:solidFill>
                <a:effectLst/>
                <a:latin typeface="inherit"/>
              </a:rPr>
              <a:t>Por G1 ES  </a:t>
            </a:r>
            <a:r>
              <a:rPr lang="pt-BR" sz="7200" b="0" i="0" dirty="0">
                <a:solidFill>
                  <a:srgbClr val="555555"/>
                </a:solidFill>
                <a:effectLst/>
                <a:latin typeface="inherit"/>
              </a:rPr>
              <a:t>20/09/2021 21h11 </a:t>
            </a:r>
            <a:endParaRPr lang="pt-BR" sz="7200" b="0" i="0" dirty="0" smtClean="0">
              <a:solidFill>
                <a:srgbClr val="555555"/>
              </a:solidFill>
              <a:effectLst/>
              <a:latin typeface="inherit"/>
            </a:endParaRPr>
          </a:p>
          <a:p>
            <a:pPr marL="0" indent="0" algn="l" fontAlgn="auto">
              <a:buNone/>
            </a:pPr>
            <a:endParaRPr lang="pt-BR" sz="2800" b="0" i="0" dirty="0">
              <a:solidFill>
                <a:srgbClr val="555555"/>
              </a:solidFill>
              <a:effectLst/>
              <a:latin typeface="inherit"/>
            </a:endParaRPr>
          </a:p>
          <a:p>
            <a:pPr marL="0" indent="0" algn="just" fontAlgn="auto">
              <a:lnSpc>
                <a:spcPct val="120000"/>
              </a:lnSpc>
              <a:buNone/>
            </a:pPr>
            <a:r>
              <a:rPr lang="pt-BR" sz="10800" b="0" i="0" dirty="0">
                <a:solidFill>
                  <a:srgbClr val="333333"/>
                </a:solidFill>
                <a:effectLst/>
                <a:latin typeface="opensans"/>
              </a:rPr>
              <a:t>Um meteoro brilhante, também chamado de bólido, cruzou o céu de Vitória na madrugada do último sábado (18).</a:t>
            </a:r>
          </a:p>
          <a:p>
            <a:pPr marL="0" indent="0" algn="just" fontAlgn="auto">
              <a:lnSpc>
                <a:spcPct val="120000"/>
              </a:lnSpc>
              <a:buNone/>
            </a:pPr>
            <a:r>
              <a:rPr lang="pt-BR" sz="10800" b="0" i="0" dirty="0">
                <a:solidFill>
                  <a:srgbClr val="333333"/>
                </a:solidFill>
                <a:effectLst/>
                <a:latin typeface="opensans"/>
              </a:rPr>
              <a:t>As imagens foram captadas pelas câmeras instaladas na casa de Luciana Fontes, associada ao grupo de monitoramento de meteoros </a:t>
            </a:r>
            <a:r>
              <a:rPr lang="pt-BR" sz="10800" b="0" i="0" dirty="0" err="1">
                <a:solidFill>
                  <a:srgbClr val="333333"/>
                </a:solidFill>
                <a:effectLst/>
                <a:latin typeface="opensans"/>
              </a:rPr>
              <a:t>Exos</a:t>
            </a:r>
            <a:r>
              <a:rPr lang="pt-BR" sz="10800" b="0" i="0" dirty="0">
                <a:solidFill>
                  <a:srgbClr val="333333"/>
                </a:solidFill>
                <a:effectLst/>
                <a:latin typeface="opensans"/>
              </a:rPr>
              <a:t> Ciência Cidadã.</a:t>
            </a:r>
          </a:p>
          <a:p>
            <a:pPr marL="0" indent="0" algn="just" fontAlgn="auto">
              <a:lnSpc>
                <a:spcPct val="120000"/>
              </a:lnSpc>
              <a:buNone/>
            </a:pPr>
            <a:r>
              <a:rPr lang="pt-BR" sz="10800" b="0" i="0" dirty="0">
                <a:solidFill>
                  <a:srgbClr val="333333"/>
                </a:solidFill>
                <a:effectLst/>
                <a:latin typeface="opensans"/>
              </a:rPr>
              <a:t>O projeto é integrado por astrônomos amadores e profissionais e tem o objetivo de estudar os meteoros no Brasil. </a:t>
            </a:r>
          </a:p>
          <a:p>
            <a:pPr marL="0" indent="0" algn="just" fontAlgn="auto">
              <a:lnSpc>
                <a:spcPct val="120000"/>
              </a:lnSpc>
              <a:buNone/>
            </a:pPr>
            <a:r>
              <a:rPr lang="pt-BR" sz="6400" b="0" i="0" dirty="0">
                <a:solidFill>
                  <a:srgbClr val="333333"/>
                </a:solidFill>
                <a:effectLst/>
                <a:latin typeface="opensans"/>
              </a:rPr>
              <a:t>Disponível em: </a:t>
            </a:r>
            <a:r>
              <a:rPr lang="pt-BR" sz="6400" dirty="0">
                <a:solidFill>
                  <a:srgbClr val="333333"/>
                </a:solidFill>
                <a:latin typeface="opensans"/>
              </a:rPr>
              <a:t>https://g1.globo.com/es/espirito-santo/noticia/2021/09/20/cameras-registram-passagem-de-meteoro-no-ceu-de-vitoria.ghtml</a:t>
            </a:r>
            <a:endParaRPr lang="pt-BR" sz="6400" b="0" i="0" dirty="0">
              <a:solidFill>
                <a:srgbClr val="333333"/>
              </a:solidFill>
              <a:effectLst/>
              <a:latin typeface="opensans"/>
            </a:endParaRPr>
          </a:p>
          <a:p>
            <a:pPr marL="0" indent="0" algn="just" fontAlgn="auto">
              <a:lnSpc>
                <a:spcPct val="120000"/>
              </a:lnSpc>
              <a:buNone/>
            </a:pPr>
            <a:r>
              <a:rPr lang="pt-BR" sz="6400" b="0" i="0" dirty="0">
                <a:solidFill>
                  <a:srgbClr val="333333"/>
                </a:solidFill>
                <a:effectLst/>
                <a:latin typeface="opensans"/>
              </a:rPr>
              <a:t>Acesso em 21.set.2021 (texto adaptado)</a:t>
            </a:r>
          </a:p>
          <a:p>
            <a:pPr marL="0" indent="0" algn="just" fontAlgn="auto">
              <a:lnSpc>
                <a:spcPct val="120000"/>
              </a:lnSpc>
              <a:buNone/>
            </a:pPr>
            <a:endParaRPr lang="pt-BR" sz="11200" b="0" i="0" dirty="0">
              <a:solidFill>
                <a:srgbClr val="333333"/>
              </a:solidFill>
              <a:effectLst/>
              <a:latin typeface="opensans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sz="11200" dirty="0"/>
          </a:p>
          <a:p>
            <a:pPr marL="0" indent="0">
              <a:buNone/>
            </a:pPr>
            <a:endParaRPr lang="pt-BR" sz="9600" dirty="0"/>
          </a:p>
          <a:p>
            <a:pPr marL="0" indent="0">
              <a:buNone/>
            </a:pPr>
            <a:r>
              <a:rPr lang="pt-BR" sz="7400" dirty="0"/>
              <a:t>                            </a:t>
            </a:r>
          </a:p>
          <a:p>
            <a:pPr marL="0" indent="0">
              <a:buNone/>
            </a:pPr>
            <a:endParaRPr lang="pt-BR" sz="7400" dirty="0"/>
          </a:p>
          <a:p>
            <a:pPr marL="0" indent="0">
              <a:buNone/>
            </a:pPr>
            <a:endParaRPr lang="pt-BR" sz="740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 algn="just">
              <a:buNone/>
            </a:pPr>
            <a:endParaRPr lang="pt-BR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endParaRPr lang="pt-BR" sz="2550" dirty="0"/>
          </a:p>
        </p:txBody>
      </p:sp>
    </p:spTree>
    <p:extLst>
      <p:ext uri="{BB962C8B-B14F-4D97-AF65-F5344CB8AC3E}">
        <p14:creationId xmlns:p14="http://schemas.microsoft.com/office/powerpoint/2010/main" xmlns="" val="1147429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16 – SAEP 2021</a:t>
            </a:r>
            <a:endParaRPr lang="pt-BR" sz="1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2480" y="1571612"/>
            <a:ext cx="9361040" cy="518457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  <a:r>
              <a:rPr lang="pt-BR" sz="11200" kern="100" dirty="0" smtClean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O</a:t>
            </a:r>
            <a:r>
              <a:rPr lang="pt-BR" sz="11200" b="1" kern="100" dirty="0" smtClean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pt-BR" sz="11200" kern="100" dirty="0" smtClean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texto tem como finalidade </a:t>
            </a:r>
            <a:r>
              <a:rPr lang="pt-BR" sz="11200" b="0" i="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pt-BR" sz="112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(A) 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ontar uma história. </a:t>
            </a:r>
            <a:endParaRPr lang="pt-BR" sz="11200" kern="100" dirty="0">
              <a:solidFill>
                <a:srgbClr val="FF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(B) descrever uma atividade.</a:t>
            </a:r>
            <a:endParaRPr lang="pt-BR" sz="11200" kern="100" dirty="0"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(C) 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</a:t>
            </a: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nsinar uma tarefa.</a:t>
            </a:r>
            <a:endParaRPr lang="pt-BR" sz="11200" i="0" dirty="0">
              <a:solidFill>
                <a:schemeClr val="tx1"/>
              </a:solidFill>
              <a:effectLst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(D) 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oticiar um acontecimento</a:t>
            </a:r>
            <a:r>
              <a:rPr lang="pt-BR" sz="11200" kern="100" dirty="0" smtClean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2550" dirty="0"/>
          </a:p>
        </p:txBody>
      </p:sp>
      <p:pic>
        <p:nvPicPr>
          <p:cNvPr id="4" name="Picture 2" descr="Curso de Pedagogia UFPel » fazer-emoticons-para-mensage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29">
            <a:off x="7470389" y="155465"/>
            <a:ext cx="2040767" cy="2006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5396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16 – SAEP 2021</a:t>
            </a:r>
            <a:endParaRPr lang="pt-BR" sz="1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2480" y="1571612"/>
            <a:ext cx="9361040" cy="518457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5100" b="1" dirty="0"/>
              <a:t> </a:t>
            </a:r>
            <a:r>
              <a:rPr lang="pt-BR" sz="11200" kern="100" dirty="0" smtClean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O</a:t>
            </a:r>
            <a:r>
              <a:rPr lang="pt-BR" sz="11200" b="1" kern="100" dirty="0" smtClean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pt-BR" sz="11200" kern="100" dirty="0" smtClean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texto tem como finalidade </a:t>
            </a:r>
            <a:r>
              <a:rPr lang="pt-BR" sz="11200" b="0" i="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pt-BR" sz="112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(A) 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ontar uma história. </a:t>
            </a:r>
            <a:endParaRPr lang="pt-BR" sz="11200" kern="100" dirty="0">
              <a:solidFill>
                <a:srgbClr val="FF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(B) descrever uma atividade.</a:t>
            </a:r>
            <a:endParaRPr lang="pt-BR" sz="11200" kern="100" dirty="0"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(C) </a:t>
            </a:r>
            <a:r>
              <a:rPr lang="pt-BR" sz="11200" kern="1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</a:t>
            </a:r>
            <a:r>
              <a:rPr lang="pt-BR" sz="11200" kern="1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nsinar uma tarefa.</a:t>
            </a:r>
            <a:endParaRPr lang="pt-BR" sz="11200" i="0" dirty="0">
              <a:solidFill>
                <a:schemeClr val="tx1"/>
              </a:solidFill>
              <a:effectLst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1200" kern="1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(D) </a:t>
            </a:r>
            <a:r>
              <a:rPr lang="pt-BR" sz="11200" kern="10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pt-BR" sz="11200" kern="100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oticiar um acontecimento</a:t>
            </a:r>
            <a:r>
              <a:rPr lang="pt-BR" sz="11200" kern="100" dirty="0" smtClean="0">
                <a:solidFill>
                  <a:srgbClr val="FF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sz="2550" dirty="0">
              <a:solidFill>
                <a:srgbClr val="FF0000"/>
              </a:solidFill>
            </a:endParaRPr>
          </a:p>
        </p:txBody>
      </p:sp>
      <p:pic>
        <p:nvPicPr>
          <p:cNvPr id="4" name="Picture 2" descr="Curso de Pedagogia UFPel » fazer-emoticons-para-mensage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29">
            <a:off x="7470389" y="155465"/>
            <a:ext cx="2040767" cy="2006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539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02 – </a:t>
            </a:r>
            <a:r>
              <a:rPr lang="pt-BR" sz="3200" b="1" dirty="0" err="1"/>
              <a:t>saep</a:t>
            </a:r>
            <a:r>
              <a:rPr lang="pt-BR" sz="3200" b="1" dirty="0"/>
              <a:t> 2021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1124744"/>
            <a:ext cx="9577065" cy="5472608"/>
          </a:xfrm>
        </p:spPr>
        <p:txBody>
          <a:bodyPr>
            <a:normAutofit fontScale="25000" lnSpcReduction="20000"/>
          </a:bodyPr>
          <a:lstStyle/>
          <a:p>
            <a:endParaRPr lang="pt-BR" sz="2550" dirty="0"/>
          </a:p>
          <a:p>
            <a:pPr marL="0" indent="0">
              <a:buNone/>
            </a:pPr>
            <a:r>
              <a:rPr lang="pt-BR" sz="2550" dirty="0"/>
              <a:t>                                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No trecho “</a:t>
            </a:r>
            <a:r>
              <a:rPr lang="pt-BR" sz="12800" b="0" i="0" u="none" strike="noStrike" baseline="0" dirty="0">
                <a:latin typeface="Arial" panose="020B0604020202020204" pitchFamily="34" charset="0"/>
              </a:rPr>
              <a:t>Ele faz uma bola de cocô bem grande e, </a:t>
            </a:r>
            <a:r>
              <a:rPr lang="pt-BR" sz="12800" b="1" i="0" u="sng" strike="noStrike" baseline="0" dirty="0">
                <a:latin typeface="Arial" panose="020B0604020202020204" pitchFamily="34" charset="0"/>
              </a:rPr>
              <a:t>ali dentro</a:t>
            </a:r>
            <a:r>
              <a:rPr lang="pt-BR" sz="12800" b="0" i="0" u="none" strike="noStrike" baseline="0" dirty="0">
                <a:latin typeface="Arial" panose="020B0604020202020204" pitchFamily="34" charset="0"/>
              </a:rPr>
              <a:t>, coloca seus ovos.” a expressão em destaque indica </a:t>
            </a: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(A) dúvida.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(B) lugar.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(C) modo.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(D) tempo.  </a:t>
            </a:r>
          </a:p>
          <a:p>
            <a:endParaRPr lang="pt-BR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endParaRPr lang="pt-BR" sz="2550" dirty="0"/>
          </a:p>
        </p:txBody>
      </p:sp>
      <p:pic>
        <p:nvPicPr>
          <p:cNvPr id="4" name="Picture 2" descr="https://encrypted-tbn0.gstatic.com/images?q=tbn:ANd9GcSRUr2Z-GMv_yMhe22g7z3-X-DpUPiG9JvtbDhonlDiQra5RyILeGxVLbDYTz9bj-cJM3Y&amp;usqp=CA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92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729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02 - gabarito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1124744"/>
            <a:ext cx="9577065" cy="5472608"/>
          </a:xfrm>
        </p:spPr>
        <p:txBody>
          <a:bodyPr>
            <a:normAutofit fontScale="25000" lnSpcReduction="20000"/>
          </a:bodyPr>
          <a:lstStyle/>
          <a:p>
            <a:endParaRPr lang="pt-BR" sz="2550" dirty="0"/>
          </a:p>
          <a:p>
            <a:pPr marL="0" indent="0">
              <a:buNone/>
            </a:pPr>
            <a:r>
              <a:rPr lang="pt-BR" sz="2550" dirty="0"/>
              <a:t>                                  </a:t>
            </a:r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 No trecho “</a:t>
            </a:r>
            <a:r>
              <a:rPr lang="pt-BR" sz="12800" b="0" i="0" u="none" strike="noStrike" baseline="0" dirty="0">
                <a:latin typeface="Arial" panose="020B0604020202020204" pitchFamily="34" charset="0"/>
              </a:rPr>
              <a:t>Ele faz uma bola de cocô bem grande e, </a:t>
            </a:r>
            <a:r>
              <a:rPr lang="pt-BR" sz="12800" b="1" i="0" u="sng" strike="noStrike" baseline="0" dirty="0">
                <a:latin typeface="Arial" panose="020B0604020202020204" pitchFamily="34" charset="0"/>
              </a:rPr>
              <a:t>ali dentro</a:t>
            </a:r>
            <a:r>
              <a:rPr lang="pt-BR" sz="12800" b="0" i="0" u="none" strike="noStrike" baseline="0" dirty="0">
                <a:latin typeface="Arial" panose="020B0604020202020204" pitchFamily="34" charset="0"/>
              </a:rPr>
              <a:t>, coloca seus ovos.” a expressão  sublinhada indica </a:t>
            </a: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(A) dúvida.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lugar.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(C) modo.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12800" dirty="0">
                <a:latin typeface="Arial" panose="020B0604020202020204" pitchFamily="34" charset="0"/>
                <a:cs typeface="Arial" panose="020B0604020202020204" pitchFamily="34" charset="0"/>
              </a:rPr>
              <a:t> (D) tempo.  </a:t>
            </a:r>
          </a:p>
          <a:p>
            <a:endParaRPr lang="pt-BR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endParaRPr lang="pt-BR" sz="2550" dirty="0"/>
          </a:p>
        </p:txBody>
      </p:sp>
      <p:pic>
        <p:nvPicPr>
          <p:cNvPr id="4" name="Picture 2" descr="https://encrypted-tbn0.gstatic.com/images?q=tbn:ANd9GcSRUr2Z-GMv_yMhe22g7z3-X-DpUPiG9JvtbDhonlDiQra5RyILeGxVLbDYTz9bj-cJM3Y&amp;usqp=CA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92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698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8479BD-9C01-4F62-AE5B-36A9074E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Questão 03 – </a:t>
            </a:r>
            <a:r>
              <a:rPr lang="pt-BR" sz="3600" b="1" dirty="0" err="1"/>
              <a:t>saep</a:t>
            </a:r>
            <a:r>
              <a:rPr lang="pt-BR" sz="3600" b="1" dirty="0"/>
              <a:t> 2021 </a:t>
            </a:r>
            <a:endParaRPr lang="pt-BR" sz="2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161A95B-2F1E-4185-ADAE-D3AE1BE55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554163"/>
            <a:ext cx="9410700" cy="530383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4100" kern="100" dirty="0">
                <a:ea typeface="SimSun" panose="02010600030101010101" pitchFamily="2" charset="-122"/>
                <a:cs typeface="Arial" panose="020B0604020202020204" pitchFamily="34" charset="0"/>
              </a:rPr>
              <a:t>Qual o principal assunto desse texto?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4100" kern="100" dirty="0">
                <a:ea typeface="SimSun" panose="02010600030101010101" pitchFamily="2" charset="-122"/>
                <a:cs typeface="Arial" panose="020B0604020202020204" pitchFamily="34" charset="0"/>
              </a:rPr>
              <a:t>(A) O besouro que parece uma lagosta.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4100" kern="100" dirty="0">
                <a:ea typeface="SimSun" panose="02010600030101010101" pitchFamily="2" charset="-122"/>
                <a:cs typeface="Arial" panose="020B0604020202020204" pitchFamily="34" charset="0"/>
              </a:rPr>
              <a:t>(B) O livro </a:t>
            </a:r>
            <a:r>
              <a:rPr lang="pt-BR" sz="4100" b="0" i="0" u="none" strike="noStrike" baseline="0" dirty="0">
                <a:latin typeface="Arial" panose="020B0604020202020204" pitchFamily="34" charset="0"/>
              </a:rPr>
              <a:t>Extreme </a:t>
            </a:r>
            <a:r>
              <a:rPr lang="pt-BR" sz="4100" b="0" i="0" u="none" strike="noStrike" baseline="0" dirty="0" err="1">
                <a:latin typeface="Arial" panose="020B0604020202020204" pitchFamily="34" charset="0"/>
              </a:rPr>
              <a:t>Insects</a:t>
            </a:r>
            <a:r>
              <a:rPr lang="pt-BR" sz="4100" b="0" i="0" u="none" strike="noStrike" baseline="0" dirty="0">
                <a:latin typeface="Arial" panose="020B0604020202020204" pitchFamily="34" charset="0"/>
              </a:rPr>
              <a:t>” (Insetos Radicais).</a:t>
            </a:r>
            <a:r>
              <a:rPr lang="pt-BR" sz="4100" kern="10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4100" kern="100" dirty="0">
                <a:ea typeface="SimSun" panose="02010600030101010101" pitchFamily="2" charset="-122"/>
                <a:cs typeface="Arial" panose="020B0604020202020204" pitchFamily="34" charset="0"/>
              </a:rPr>
              <a:t>(C) Os diferentes tipos de insetos que existem no mundo.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4100" kern="100" dirty="0">
                <a:ea typeface="SimSun" panose="02010600030101010101" pitchFamily="2" charset="-122"/>
                <a:cs typeface="Arial" panose="020B0604020202020204" pitchFamily="34" charset="0"/>
              </a:rPr>
              <a:t>(D) A vida de Richard Jones, cientista que estuda os insetos</a:t>
            </a:r>
            <a:r>
              <a:rPr lang="pt-BR" sz="4100" kern="100" dirty="0" smtClean="0"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1675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8479BD-9C01-4F62-AE5B-36A9074E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Questão 03 - gabarito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161A95B-2F1E-4185-ADAE-D3AE1BE55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554163"/>
            <a:ext cx="9410700" cy="530383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t-BR" sz="2000" kern="1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4100" kern="100" dirty="0">
                <a:ea typeface="SimSun" panose="02010600030101010101" pitchFamily="2" charset="-122"/>
                <a:cs typeface="Arial" panose="020B0604020202020204" pitchFamily="34" charset="0"/>
              </a:rPr>
              <a:t>Qual o principal assunto desse texto?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4100" kern="100" dirty="0">
                <a:ea typeface="SimSun" panose="02010600030101010101" pitchFamily="2" charset="-122"/>
                <a:cs typeface="Arial" panose="020B0604020202020204" pitchFamily="34" charset="0"/>
              </a:rPr>
              <a:t>(A) O besouro que parece uma lagosta.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4100" kern="100" dirty="0">
                <a:ea typeface="SimSun" panose="02010600030101010101" pitchFamily="2" charset="-122"/>
                <a:cs typeface="Arial" panose="020B0604020202020204" pitchFamily="34" charset="0"/>
              </a:rPr>
              <a:t>(B) O livro </a:t>
            </a:r>
            <a:r>
              <a:rPr lang="pt-BR" sz="4100" b="0" i="0" u="none" strike="noStrike" baseline="0" dirty="0">
                <a:latin typeface="Arial" panose="020B0604020202020204" pitchFamily="34" charset="0"/>
              </a:rPr>
              <a:t>Extreme </a:t>
            </a:r>
            <a:r>
              <a:rPr lang="pt-BR" sz="4100" b="0" i="0" u="none" strike="noStrike" baseline="0" dirty="0" err="1">
                <a:latin typeface="Arial" panose="020B0604020202020204" pitchFamily="34" charset="0"/>
              </a:rPr>
              <a:t>Insects</a:t>
            </a:r>
            <a:r>
              <a:rPr lang="pt-BR" sz="4100" b="0" i="0" u="none" strike="noStrike" baseline="0" dirty="0">
                <a:latin typeface="Arial" panose="020B0604020202020204" pitchFamily="34" charset="0"/>
              </a:rPr>
              <a:t>” (Insetos Radicais).</a:t>
            </a:r>
            <a:r>
              <a:rPr lang="pt-BR" sz="4100" kern="10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4100" kern="100" dirty="0">
                <a:solidFill>
                  <a:schemeClr val="accent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(C) Os diferentes tipos de insetos que existem no mundo.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4100" kern="100" dirty="0">
                <a:ea typeface="SimSun" panose="02010600030101010101" pitchFamily="2" charset="-122"/>
                <a:cs typeface="Arial" panose="020B0604020202020204" pitchFamily="34" charset="0"/>
              </a:rPr>
              <a:t>(D) A vida de Richard Jones, cientista que estuda os insetos</a:t>
            </a:r>
            <a:r>
              <a:rPr lang="pt-BR" sz="4100" kern="100" dirty="0" smtClean="0"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4448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72008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/>
              <a:t>Questão 04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1" y="1124744"/>
            <a:ext cx="9577065" cy="5472608"/>
          </a:xfrm>
        </p:spPr>
        <p:txBody>
          <a:bodyPr>
            <a:normAutofit fontScale="40000" lnSpcReduction="20000"/>
          </a:bodyPr>
          <a:lstStyle/>
          <a:p>
            <a:endParaRPr lang="pt-BR" sz="2550" dirty="0"/>
          </a:p>
          <a:p>
            <a:pPr marL="0" indent="0">
              <a:buNone/>
            </a:pPr>
            <a:r>
              <a:rPr lang="pt-BR" sz="2550" dirty="0"/>
              <a:t>                                  </a:t>
            </a:r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>
              <a:buNone/>
            </a:pPr>
            <a:endParaRPr lang="pt-BR" sz="2550" dirty="0"/>
          </a:p>
          <a:p>
            <a:pPr marL="0" indent="0" algn="just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endParaRPr lang="pt-BR" sz="255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7E98DB7-249B-42B2-B90C-7941674677B0}"/>
              </a:ext>
            </a:extLst>
          </p:cNvPr>
          <p:cNvSpPr txBox="1"/>
          <p:nvPr/>
        </p:nvSpPr>
        <p:spPr>
          <a:xfrm>
            <a:off x="848545" y="954833"/>
            <a:ext cx="871296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indent="-270510" algn="just"/>
            <a:endParaRPr lang="pt-BR" sz="2400" b="1" kern="1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70510" indent="-270510" algn="just"/>
            <a:endParaRPr lang="pt-BR" sz="1800" kern="1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buAutoNum type="alphaUcParenBoth"/>
            </a:pPr>
            <a:endParaRPr lang="pt-BR" sz="1800" kern="1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buAutoNum type="alphaUcParenBoth"/>
            </a:pPr>
            <a:endParaRPr lang="pt-BR" sz="1800" kern="1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buAutoNum type="alphaUcParenBoth"/>
            </a:pPr>
            <a:endParaRPr lang="pt-BR" sz="1800" kern="1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buAutoNum type="alphaUcParenBoth"/>
            </a:pPr>
            <a:endParaRPr lang="pt-BR" sz="1800" kern="1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70510" indent="-270510" algn="just"/>
            <a:endParaRPr lang="pt-BR" sz="1800" b="1" kern="1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70510" indent="-270510" algn="just"/>
            <a:endParaRPr lang="pt-BR" sz="2000" kern="10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40E7736-1D50-4C86-9C16-0487B20E2E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9906000" cy="5000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4005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ersonalizada 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2799</TotalTime>
  <Words>1703</Words>
  <Application>Microsoft Office PowerPoint</Application>
  <PresentationFormat>Papel A4 (210 x 297 mm)</PresentationFormat>
  <Paragraphs>422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Viagem</vt:lpstr>
      <vt:lpstr>GINCANA – DESCRITORES  </vt:lpstr>
      <vt:lpstr>Questão 01 e 02</vt:lpstr>
      <vt:lpstr>Questão 01  - saep 2021</vt:lpstr>
      <vt:lpstr>Questão 01 - gabarito</vt:lpstr>
      <vt:lpstr>Questão 02 – saep 2021</vt:lpstr>
      <vt:lpstr>Questão 02 - gabarito</vt:lpstr>
      <vt:lpstr>Questão 03 – saep 2021 </vt:lpstr>
      <vt:lpstr>Questão 03 - gabarito</vt:lpstr>
      <vt:lpstr>Questão 04</vt:lpstr>
      <vt:lpstr>QUESTÃO 04 </vt:lpstr>
      <vt:lpstr>QUESTÃO 04 - gabarito</vt:lpstr>
      <vt:lpstr>Slide 12</vt:lpstr>
      <vt:lpstr>Slide 13</vt:lpstr>
      <vt:lpstr>Questão 05 –  </vt:lpstr>
      <vt:lpstr>Questão 05 - gabarito</vt:lpstr>
      <vt:lpstr>Questão 06 – SAEP 2019</vt:lpstr>
      <vt:lpstr>Questão 06 - gabarito</vt:lpstr>
      <vt:lpstr>Questão 7 </vt:lpstr>
      <vt:lpstr>Questão 07 (prova paraná - adaptada)</vt:lpstr>
      <vt:lpstr>Questão 07 (prova paraná - adaptada)</vt:lpstr>
      <vt:lpstr>Questões de 08 a 10</vt:lpstr>
      <vt:lpstr>Questão  08 -  saep 2019 </vt:lpstr>
      <vt:lpstr>Questão 08 - gabarito</vt:lpstr>
      <vt:lpstr>Questão 09 – saep 2019 (adaptada)</vt:lpstr>
      <vt:lpstr>Questão 09 - gabarito</vt:lpstr>
      <vt:lpstr>Questão 10 saep 2021</vt:lpstr>
      <vt:lpstr>Questão 10 saep 2021</vt:lpstr>
      <vt:lpstr>Questão 11</vt:lpstr>
      <vt:lpstr>Questão 11 – blog prof. Adonis 2019 (adaptada)  </vt:lpstr>
      <vt:lpstr>Questão 11 - gabarito </vt:lpstr>
      <vt:lpstr>QuestÕES  12 e 13  </vt:lpstr>
      <vt:lpstr>Questão 12 – saep 2021 </vt:lpstr>
      <vt:lpstr>Questão 12 - gabarito </vt:lpstr>
      <vt:lpstr>Questão 13 – saep 2019 </vt:lpstr>
      <vt:lpstr>Questão 13 – saep 2019 </vt:lpstr>
      <vt:lpstr>QuestÕES  14 e 15 </vt:lpstr>
      <vt:lpstr>Questão 14 – saep 2019 </vt:lpstr>
      <vt:lpstr>Questão 14 - gabarito</vt:lpstr>
      <vt:lpstr>Questão 15 – saep 2019</vt:lpstr>
      <vt:lpstr>Questão 15 – saep 2019</vt:lpstr>
      <vt:lpstr>Questão 16  </vt:lpstr>
      <vt:lpstr>Questão 16 – SAEP 2021</vt:lpstr>
      <vt:lpstr>Questão 16 – SAEP 2021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Utilizador</cp:lastModifiedBy>
  <cp:revision>45</cp:revision>
  <dcterms:created xsi:type="dcterms:W3CDTF">2021-08-17T18:20:55Z</dcterms:created>
  <dcterms:modified xsi:type="dcterms:W3CDTF">2021-09-21T20:34:51Z</dcterms:modified>
</cp:coreProperties>
</file>