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99" r:id="rId8"/>
    <p:sldId id="260" r:id="rId9"/>
    <p:sldId id="261" r:id="rId10"/>
    <p:sldId id="300" r:id="rId11"/>
    <p:sldId id="263" r:id="rId12"/>
    <p:sldId id="314" r:id="rId13"/>
    <p:sldId id="265" r:id="rId14"/>
    <p:sldId id="266" r:id="rId15"/>
    <p:sldId id="301" r:id="rId16"/>
    <p:sldId id="268" r:id="rId17"/>
    <p:sldId id="302" r:id="rId18"/>
    <p:sldId id="270" r:id="rId19"/>
    <p:sldId id="271" r:id="rId20"/>
    <p:sldId id="303" r:id="rId21"/>
    <p:sldId id="273" r:id="rId22"/>
    <p:sldId id="274" r:id="rId23"/>
    <p:sldId id="275" r:id="rId24"/>
    <p:sldId id="304" r:id="rId25"/>
    <p:sldId id="277" r:id="rId26"/>
    <p:sldId id="278" r:id="rId27"/>
    <p:sldId id="279" r:id="rId28"/>
    <p:sldId id="305" r:id="rId29"/>
    <p:sldId id="281" r:id="rId30"/>
    <p:sldId id="306" r:id="rId31"/>
    <p:sldId id="283" r:id="rId32"/>
    <p:sldId id="307" r:id="rId33"/>
    <p:sldId id="285" r:id="rId34"/>
    <p:sldId id="308" r:id="rId35"/>
    <p:sldId id="287" r:id="rId36"/>
    <p:sldId id="288" r:id="rId37"/>
    <p:sldId id="309" r:id="rId38"/>
    <p:sldId id="290" r:id="rId39"/>
    <p:sldId id="310" r:id="rId40"/>
    <p:sldId id="292" r:id="rId41"/>
    <p:sldId id="311" r:id="rId42"/>
    <p:sldId id="294" r:id="rId43"/>
    <p:sldId id="295" r:id="rId44"/>
    <p:sldId id="312" r:id="rId45"/>
    <p:sldId id="297" r:id="rId46"/>
    <p:sldId id="313" r:id="rId47"/>
  </p:sldIdLst>
  <p:sldSz cx="9906000" cy="6858000" type="A4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266" y="-4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51180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69348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3012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51180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69348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330120" y="457200"/>
            <a:ext cx="9410400" cy="3884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1180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69348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33012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51180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69348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330120" y="457200"/>
            <a:ext cx="9410400" cy="3884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51180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69348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33012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351180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669348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ubTitle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ubTitle"/>
          </p:nvPr>
        </p:nvSpPr>
        <p:spPr>
          <a:xfrm>
            <a:off x="330120" y="457200"/>
            <a:ext cx="9410400" cy="3884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1180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693480" y="155412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33012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76" name="PlaceHolder 6"/>
          <p:cNvSpPr>
            <a:spLocks noGrp="1"/>
          </p:cNvSpPr>
          <p:nvPr>
            <p:ph type="body"/>
          </p:nvPr>
        </p:nvSpPr>
        <p:spPr>
          <a:xfrm>
            <a:off x="351180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77" name="PlaceHolder 7"/>
          <p:cNvSpPr>
            <a:spLocks noGrp="1"/>
          </p:cNvSpPr>
          <p:nvPr>
            <p:ph type="body"/>
          </p:nvPr>
        </p:nvSpPr>
        <p:spPr>
          <a:xfrm>
            <a:off x="6693480" y="3918240"/>
            <a:ext cx="30297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30120" y="457200"/>
            <a:ext cx="9410400" cy="3884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152320" y="391824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9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554120"/>
            <a:ext cx="45921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30120" y="3918240"/>
            <a:ext cx="9410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6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onector reto 8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onector reto 11"/>
          <p:cNvSpPr/>
          <p:nvPr/>
        </p:nvSpPr>
        <p:spPr>
          <a:xfrm>
            <a:off x="556920" y="1057680"/>
            <a:ext cx="9348840" cy="252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onector reto 6"/>
          <p:cNvSpPr/>
          <p:nvPr/>
        </p:nvSpPr>
        <p:spPr>
          <a:xfrm>
            <a:off x="556920" y="5349600"/>
            <a:ext cx="9348840" cy="252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12920" y="4853520"/>
            <a:ext cx="9162720" cy="1221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0" strike="noStrike" cap="all" spc="-1">
                <a:solidFill>
                  <a:srgbClr val="464646"/>
                </a:solidFill>
                <a:latin typeface="Tahoma"/>
              </a:rPr>
              <a:t>Clique para editar o estilo do título mestre</a:t>
            </a:r>
            <a:endParaRPr lang="pt-BR" sz="36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/>
          </p:nvPr>
        </p:nvSpPr>
        <p:spPr>
          <a:xfrm>
            <a:off x="7016760" y="76320"/>
            <a:ext cx="272376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ACDEEEAA-F312-4323-BC2C-A7837DB04B6C}" type="datetime">
              <a:rPr lang="pt-BR" sz="1200" b="0" strike="noStrike" spc="-1">
                <a:solidFill>
                  <a:srgbClr val="278EA8"/>
                </a:solidFill>
                <a:latin typeface="Tahoma"/>
              </a:rPr>
              <a:pPr>
                <a:lnSpc>
                  <a:spcPct val="100000"/>
                </a:lnSpc>
              </a:pPr>
              <a:t>24/10/2021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/>
          </p:nvPr>
        </p:nvSpPr>
        <p:spPr>
          <a:xfrm>
            <a:off x="3384720" y="76320"/>
            <a:ext cx="363168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/>
          </p:nvPr>
        </p:nvSpPr>
        <p:spPr>
          <a:xfrm>
            <a:off x="8915400" y="6473880"/>
            <a:ext cx="821880" cy="246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C57322FE-12AB-495C-8C15-BDB5A8FB6659}" type="slidenum">
              <a:rPr lang="pt-BR" sz="1200" b="0" strike="noStrike" spc="-1">
                <a:solidFill>
                  <a:srgbClr val="278EA8"/>
                </a:solidFill>
                <a:latin typeface="Tahoma"/>
              </a:rPr>
              <a:pPr algn="r">
                <a:lnSpc>
                  <a:spcPct val="100000"/>
                </a:lnSpc>
              </a:pPr>
              <a:t>‹nº›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464646"/>
                </a:solidFill>
                <a:latin typeface="Tahoma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>
                <a:solidFill>
                  <a:srgbClr val="464646"/>
                </a:solidFill>
                <a:latin typeface="Tahoma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464646"/>
                </a:solidFill>
                <a:latin typeface="Tahoma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464646"/>
                </a:solidFill>
                <a:latin typeface="Tahoma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464646"/>
                </a:solidFill>
                <a:latin typeface="Tahoma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464646"/>
                </a:solidFill>
                <a:latin typeface="Tahoma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464646"/>
                </a:solidFill>
                <a:latin typeface="Tahoma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ector reto 6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onector reto 8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onector reto 11"/>
          <p:cNvSpPr/>
          <p:nvPr/>
        </p:nvSpPr>
        <p:spPr>
          <a:xfrm>
            <a:off x="556920" y="1057680"/>
            <a:ext cx="9348840" cy="252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30120" y="457200"/>
            <a:ext cx="9410400" cy="8377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0" strike="noStrike" cap="all" spc="-1">
                <a:solidFill>
                  <a:srgbClr val="464646"/>
                </a:solidFill>
                <a:latin typeface="Tahoma"/>
              </a:rPr>
              <a:t>Clique para editar o estilo do título mestre</a:t>
            </a:r>
            <a:endParaRPr lang="pt-BR" sz="36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30120" y="1554120"/>
            <a:ext cx="9410400" cy="45255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2DA2BF"/>
              </a:buClr>
              <a:buSzPct val="70000"/>
              <a:buFont typeface="Wingdings 2" charset="2"/>
              <a:buChar char=""/>
            </a:pPr>
            <a:r>
              <a:rPr lang="pt-BR" sz="3200" b="0" strike="noStrike" spc="-1">
                <a:solidFill>
                  <a:srgbClr val="464646"/>
                </a:solidFill>
                <a:latin typeface="Tahoma"/>
              </a:rPr>
              <a:t>Clique para editar os estilos do texto mestre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2DA2BF"/>
              </a:buClr>
              <a:buSzPct val="70000"/>
              <a:buFont typeface="Wingdings 2" charset="2"/>
              <a:buChar char=""/>
            </a:pPr>
            <a:r>
              <a:rPr lang="pt-BR" sz="2800" b="0" strike="noStrike" spc="-1">
                <a:solidFill>
                  <a:srgbClr val="464646"/>
                </a:solidFill>
                <a:latin typeface="Tahoma"/>
              </a:rPr>
              <a:t>Segundo nível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SzPct val="70000"/>
              <a:buFont typeface="Wingdings 2" charset="2"/>
              <a:buChar char=""/>
            </a:pPr>
            <a:r>
              <a:rPr lang="pt-BR" sz="2400" b="0" strike="noStrike" spc="-1">
                <a:solidFill>
                  <a:srgbClr val="464646"/>
                </a:solidFill>
                <a:latin typeface="Tahoma"/>
              </a:rPr>
              <a:t>Terceiro nível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70000"/>
              <a:buFont typeface="Wingdings 2" charset="2"/>
              <a:buChar char=""/>
            </a:pPr>
            <a:r>
              <a:rPr lang="pt-BR" sz="2000" b="0" strike="noStrike" spc="-1">
                <a:solidFill>
                  <a:srgbClr val="464646"/>
                </a:solidFill>
                <a:latin typeface="Tahoma"/>
              </a:rPr>
              <a:t>Quarto nível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2DA2BF"/>
              </a:buClr>
              <a:buSzPct val="60000"/>
              <a:buFont typeface="Wingdings 2" charset="2"/>
              <a:buChar char=""/>
            </a:pPr>
            <a:r>
              <a:rPr lang="pt-BR" sz="1800" b="0" strike="noStrike" spc="-1">
                <a:solidFill>
                  <a:srgbClr val="464646"/>
                </a:solidFill>
                <a:latin typeface="Tahoma"/>
              </a:rPr>
              <a:t>Quinto nível</a:t>
            </a:r>
          </a:p>
        </p:txBody>
      </p:sp>
      <p:sp>
        <p:nvSpPr>
          <p:cNvPr id="50" name="PlaceHolder 3"/>
          <p:cNvSpPr>
            <a:spLocks noGrp="1"/>
          </p:cNvSpPr>
          <p:nvPr>
            <p:ph type="dt"/>
          </p:nvPr>
        </p:nvSpPr>
        <p:spPr>
          <a:xfrm>
            <a:off x="7016760" y="76320"/>
            <a:ext cx="272376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E359FBF5-97F9-440C-9C9E-11B09C36E55B}" type="datetime">
              <a:rPr lang="pt-BR" sz="1200" b="0" strike="noStrike" spc="-1">
                <a:solidFill>
                  <a:srgbClr val="278EA8"/>
                </a:solidFill>
                <a:latin typeface="Tahoma"/>
              </a:rPr>
              <a:pPr>
                <a:lnSpc>
                  <a:spcPct val="100000"/>
                </a:lnSpc>
              </a:pPr>
              <a:t>24/10/2021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/>
          </p:nvPr>
        </p:nvSpPr>
        <p:spPr>
          <a:xfrm>
            <a:off x="3879720" y="76320"/>
            <a:ext cx="313668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sldNum"/>
          </p:nvPr>
        </p:nvSpPr>
        <p:spPr>
          <a:xfrm>
            <a:off x="8915400" y="6473880"/>
            <a:ext cx="821880" cy="246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55147103-2EB7-428A-8817-16CE626F027D}" type="slidenum">
              <a:rPr lang="pt-BR" sz="1200" b="0" strike="noStrike" spc="-1">
                <a:solidFill>
                  <a:srgbClr val="278EA8"/>
                </a:solidFill>
                <a:latin typeface="Tahoma"/>
              </a:rPr>
              <a:pPr algn="r">
                <a:lnSpc>
                  <a:spcPct val="100000"/>
                </a:lnSpc>
              </a:p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onector reto 6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onector reto 8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onector reto 11"/>
          <p:cNvSpPr/>
          <p:nvPr/>
        </p:nvSpPr>
        <p:spPr>
          <a:xfrm>
            <a:off x="556920" y="1057680"/>
            <a:ext cx="9348840" cy="252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dt"/>
          </p:nvPr>
        </p:nvSpPr>
        <p:spPr>
          <a:xfrm>
            <a:off x="7016760" y="76320"/>
            <a:ext cx="272376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4E89DC13-AD44-4336-A1D6-9917684820B9}" type="datetime">
              <a:rPr lang="pt-BR" sz="1200" b="0" strike="noStrike" spc="-1">
                <a:solidFill>
                  <a:srgbClr val="278EA8"/>
                </a:solidFill>
                <a:latin typeface="Tahoma"/>
              </a:rPr>
              <a:pPr>
                <a:lnSpc>
                  <a:spcPct val="100000"/>
                </a:lnSpc>
              </a:pPr>
              <a:t>24/10/2021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ftr"/>
          </p:nvPr>
        </p:nvSpPr>
        <p:spPr>
          <a:xfrm>
            <a:off x="3384720" y="76320"/>
            <a:ext cx="363168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sldNum"/>
          </p:nvPr>
        </p:nvSpPr>
        <p:spPr>
          <a:xfrm>
            <a:off x="8915400" y="6477120"/>
            <a:ext cx="825120" cy="244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ABCCA45-78E9-4731-B907-BE331D71B3C7}" type="slidenum">
              <a:rPr lang="pt-BR" sz="1200" b="0" strike="noStrike" spc="-1">
                <a:solidFill>
                  <a:srgbClr val="278EA8"/>
                </a:solidFill>
                <a:latin typeface="Tahoma"/>
              </a:rPr>
              <a:pPr algn="r">
                <a:lnSpc>
                  <a:spcPct val="100000"/>
                </a:lnSpc>
              </a:pPr>
              <a:t>‹nº›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1900" b="0" strike="noStrike" spc="-1">
                <a:solidFill>
                  <a:srgbClr val="000000"/>
                </a:solidFill>
                <a:latin typeface="Tahoma"/>
              </a:rPr>
              <a:t>Clique para editar o formato do texto do título</a:t>
            </a: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464646"/>
                </a:solidFill>
                <a:latin typeface="Tahoma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>
                <a:solidFill>
                  <a:srgbClr val="464646"/>
                </a:solidFill>
                <a:latin typeface="Tahoma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464646"/>
                </a:solidFill>
                <a:latin typeface="Tahoma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464646"/>
                </a:solidFill>
                <a:latin typeface="Tahoma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464646"/>
                </a:solidFill>
                <a:latin typeface="Tahoma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464646"/>
                </a:solidFill>
                <a:latin typeface="Tahoma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464646"/>
                </a:solidFill>
                <a:latin typeface="Tahoma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onector reto 6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onector reto 8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onector reto 11"/>
          <p:cNvSpPr/>
          <p:nvPr/>
        </p:nvSpPr>
        <p:spPr>
          <a:xfrm>
            <a:off x="556920" y="1057680"/>
            <a:ext cx="9348840" cy="252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26880" y="457200"/>
            <a:ext cx="9410400" cy="84096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0" strike="noStrike" cap="all" spc="-1">
                <a:solidFill>
                  <a:srgbClr val="464646"/>
                </a:solidFill>
                <a:latin typeface="Tahoma"/>
              </a:rPr>
              <a:t>Clique para editar o estilo do título mestre</a:t>
            </a:r>
            <a:endParaRPr lang="pt-BR" sz="36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30120" y="1600200"/>
            <a:ext cx="4539960" cy="47239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2DA2BF"/>
              </a:buClr>
              <a:buSzPct val="70000"/>
              <a:buFont typeface="Wingdings 2" charset="2"/>
              <a:buChar char=""/>
            </a:pPr>
            <a:r>
              <a:rPr lang="pt-BR" sz="2800" b="0" strike="noStrike" spc="-1">
                <a:solidFill>
                  <a:srgbClr val="464646"/>
                </a:solidFill>
                <a:latin typeface="Tahoma"/>
              </a:rPr>
              <a:t>Clique para editar os estilos do texto mestre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SzPct val="70000"/>
              <a:buFont typeface="Wingdings 2" charset="2"/>
              <a:buChar char=""/>
            </a:pPr>
            <a:r>
              <a:rPr lang="pt-BR" sz="2400" b="0" strike="noStrike" spc="-1">
                <a:solidFill>
                  <a:srgbClr val="464646"/>
                </a:solidFill>
                <a:latin typeface="Tahoma"/>
              </a:rPr>
              <a:t>Segundo nível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70000"/>
              <a:buFont typeface="Wingdings 2" charset="2"/>
              <a:buChar char=""/>
            </a:pPr>
            <a:r>
              <a:rPr lang="pt-BR" sz="2000" b="0" strike="noStrike" spc="-1">
                <a:solidFill>
                  <a:srgbClr val="464646"/>
                </a:solidFill>
                <a:latin typeface="Tahoma"/>
              </a:rPr>
              <a:t>Terceiro nível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2DA2BF"/>
              </a:buClr>
              <a:buSzPct val="70000"/>
              <a:buFont typeface="Wingdings 2" charset="2"/>
              <a:buChar char=""/>
            </a:pPr>
            <a:r>
              <a:rPr lang="pt-BR" sz="1800" b="0" strike="noStrike" spc="-1">
                <a:solidFill>
                  <a:srgbClr val="464646"/>
                </a:solidFill>
                <a:latin typeface="Tahoma"/>
              </a:rPr>
              <a:t>Quarto nível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2DA2BF"/>
              </a:buClr>
              <a:buSzPct val="60000"/>
              <a:buFont typeface="Wingdings 2" charset="2"/>
              <a:buChar char=""/>
            </a:pPr>
            <a:r>
              <a:rPr lang="pt-BR" sz="1800" b="0" strike="noStrike" spc="-1">
                <a:solidFill>
                  <a:srgbClr val="464646"/>
                </a:solidFill>
                <a:latin typeface="Tahoma"/>
              </a:rPr>
              <a:t>Quinto nível</a:t>
            </a: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35680" y="1600200"/>
            <a:ext cx="4704840" cy="47239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2DA2BF"/>
              </a:buClr>
              <a:buSzPct val="70000"/>
              <a:buFont typeface="Wingdings 2" charset="2"/>
              <a:buChar char=""/>
            </a:pPr>
            <a:r>
              <a:rPr lang="pt-BR" sz="2800" b="0" strike="noStrike" spc="-1">
                <a:solidFill>
                  <a:srgbClr val="464646"/>
                </a:solidFill>
                <a:latin typeface="Tahoma"/>
              </a:rPr>
              <a:t>Clique para editar os estilos do texto mestre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SzPct val="70000"/>
              <a:buFont typeface="Wingdings 2" charset="2"/>
              <a:buChar char=""/>
            </a:pPr>
            <a:r>
              <a:rPr lang="pt-BR" sz="2400" b="0" strike="noStrike" spc="-1">
                <a:solidFill>
                  <a:srgbClr val="464646"/>
                </a:solidFill>
                <a:latin typeface="Tahoma"/>
              </a:rPr>
              <a:t>Segundo nível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70000"/>
              <a:buFont typeface="Wingdings 2" charset="2"/>
              <a:buChar char=""/>
            </a:pPr>
            <a:r>
              <a:rPr lang="pt-BR" sz="2000" b="0" strike="noStrike" spc="-1">
                <a:solidFill>
                  <a:srgbClr val="464646"/>
                </a:solidFill>
                <a:latin typeface="Tahoma"/>
              </a:rPr>
              <a:t>Terceiro nível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2DA2BF"/>
              </a:buClr>
              <a:buSzPct val="70000"/>
              <a:buFont typeface="Wingdings 2" charset="2"/>
              <a:buChar char=""/>
            </a:pPr>
            <a:r>
              <a:rPr lang="pt-BR" sz="1800" b="0" strike="noStrike" spc="-1">
                <a:solidFill>
                  <a:srgbClr val="464646"/>
                </a:solidFill>
                <a:latin typeface="Tahoma"/>
              </a:rPr>
              <a:t>Quarto nível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2DA2BF"/>
              </a:buClr>
              <a:buSzPct val="60000"/>
              <a:buFont typeface="Wingdings 2" charset="2"/>
              <a:buChar char=""/>
            </a:pPr>
            <a:r>
              <a:rPr lang="pt-BR" sz="1800" b="0" strike="noStrike" spc="-1">
                <a:solidFill>
                  <a:srgbClr val="464646"/>
                </a:solidFill>
                <a:latin typeface="Tahoma"/>
              </a:rPr>
              <a:t>Quinto nível</a:t>
            </a:r>
          </a:p>
        </p:txBody>
      </p:sp>
      <p:sp>
        <p:nvSpPr>
          <p:cNvPr id="139" name="PlaceHolder 4"/>
          <p:cNvSpPr>
            <a:spLocks noGrp="1"/>
          </p:cNvSpPr>
          <p:nvPr>
            <p:ph type="dt"/>
          </p:nvPr>
        </p:nvSpPr>
        <p:spPr>
          <a:xfrm>
            <a:off x="7016760" y="76320"/>
            <a:ext cx="272376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EFBA67E1-4392-4660-BBE3-A99ACCCA8271}" type="datetime">
              <a:rPr lang="pt-BR" sz="1200" b="0" strike="noStrike" spc="-1">
                <a:solidFill>
                  <a:srgbClr val="278EA8"/>
                </a:solidFill>
                <a:latin typeface="Tahoma"/>
              </a:rPr>
              <a:pPr>
                <a:lnSpc>
                  <a:spcPct val="100000"/>
                </a:lnSpc>
              </a:pPr>
              <a:t>24/10/2021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ftr"/>
          </p:nvPr>
        </p:nvSpPr>
        <p:spPr>
          <a:xfrm>
            <a:off x="3384720" y="76320"/>
            <a:ext cx="363168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sldNum"/>
          </p:nvPr>
        </p:nvSpPr>
        <p:spPr>
          <a:xfrm>
            <a:off x="8915400" y="6477120"/>
            <a:ext cx="825120" cy="244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85379F93-8AA9-4FB9-9ECD-2759F3CC30B4}" type="slidenum">
              <a:rPr lang="pt-BR" sz="1200" b="0" strike="noStrike" spc="-1">
                <a:solidFill>
                  <a:srgbClr val="278EA8"/>
                </a:solidFill>
                <a:latin typeface="Tahoma"/>
              </a:rPr>
              <a:pPr algn="r">
                <a:lnSpc>
                  <a:spcPct val="100000"/>
                </a:lnSpc>
              </a:p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alphaModFix amt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ítulo 1"/>
          <p:cNvSpPr txBox="1"/>
          <p:nvPr/>
        </p:nvSpPr>
        <p:spPr>
          <a:xfrm>
            <a:off x="488520" y="476640"/>
            <a:ext cx="5616360" cy="2520000"/>
          </a:xfrm>
          <a:prstGeom prst="rect">
            <a:avLst/>
          </a:prstGeom>
          <a:solidFill>
            <a:srgbClr val="B8E4EE"/>
          </a:solidFill>
          <a:ln w="0">
            <a:noFill/>
          </a:ln>
        </p:spPr>
        <p:txBody>
          <a:bodyPr lIns="90000" tIns="45000" rIns="90000" bIns="45000">
            <a:normAutofit fontScale="99000"/>
          </a:bodyPr>
          <a:lstStyle/>
          <a:p>
            <a:pPr>
              <a:lnSpc>
                <a:spcPct val="100000"/>
              </a:lnSpc>
            </a:pPr>
            <a:r>
              <a:rPr lang="pt-BR" sz="4400" b="1" strike="noStrike" cap="all" spc="-1" dirty="0">
                <a:solidFill>
                  <a:srgbClr val="464646"/>
                </a:solidFill>
                <a:latin typeface="Tahoma"/>
              </a:rPr>
              <a:t>GINCANA – DESCRITORES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pt-BR" sz="4400" b="1" strike="noStrike" cap="all" spc="-1" dirty="0">
                <a:solidFill>
                  <a:srgbClr val="464646"/>
                </a:solidFill>
                <a:latin typeface="Tahoma"/>
              </a:rPr>
              <a:t> </a:t>
            </a:r>
            <a:endParaRPr lang="pt-BR" sz="44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9" name="Subtítulo 2"/>
          <p:cNvSpPr txBox="1"/>
          <p:nvPr/>
        </p:nvSpPr>
        <p:spPr>
          <a:xfrm>
            <a:off x="1928520" y="3357000"/>
            <a:ext cx="7272360" cy="151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 fontScale="97000" lnSpcReduction="10000"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pt-BR" sz="32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t-BR" sz="2800" b="1" strike="noStrike" spc="-1">
                <a:solidFill>
                  <a:srgbClr val="3D3D3D"/>
                </a:solidFill>
                <a:latin typeface="Tahoma"/>
              </a:rPr>
              <a:t>Língua Portuguesa</a:t>
            </a:r>
            <a:endParaRPr lang="pt-BR" sz="28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t-BR" sz="2800" b="0" strike="noStrike" spc="-1">
                <a:solidFill>
                  <a:srgbClr val="3D3D3D"/>
                </a:solidFill>
                <a:latin typeface="Tahoma"/>
              </a:rPr>
              <a:t>5º ANO – Ensino Fundamental</a:t>
            </a:r>
            <a:endParaRPr lang="pt-BR" sz="2800" b="0" strike="noStrike" spc="-1">
              <a:latin typeface="Arial"/>
            </a:endParaRPr>
          </a:p>
        </p:txBody>
      </p:sp>
      <p:pic>
        <p:nvPicPr>
          <p:cNvPr id="180" name="Picture 2" descr="F:\logomarca_saep.png"/>
          <p:cNvPicPr/>
          <p:nvPr/>
        </p:nvPicPr>
        <p:blipFill>
          <a:blip r:embed="rId3" cstate="print"/>
          <a:stretch/>
        </p:blipFill>
        <p:spPr>
          <a:xfrm>
            <a:off x="6249240" y="72000"/>
            <a:ext cx="3434760" cy="3068640"/>
          </a:xfrm>
          <a:prstGeom prst="rect">
            <a:avLst/>
          </a:prstGeom>
          <a:ln w="0">
            <a:noFill/>
          </a:ln>
        </p:spPr>
      </p:pic>
      <p:pic>
        <p:nvPicPr>
          <p:cNvPr id="181" name="Picture 3" descr="F:\logo educação.png"/>
          <p:cNvPicPr/>
          <p:nvPr/>
        </p:nvPicPr>
        <p:blipFill>
          <a:blip r:embed="rId4" cstate="print"/>
          <a:stretch/>
        </p:blipFill>
        <p:spPr>
          <a:xfrm>
            <a:off x="5445000" y="5589360"/>
            <a:ext cx="4460760" cy="1268280"/>
          </a:xfrm>
          <a:prstGeom prst="rect">
            <a:avLst/>
          </a:prstGeom>
          <a:ln w="0">
            <a:noFill/>
          </a:ln>
        </p:spPr>
      </p:pic>
      <p:sp>
        <p:nvSpPr>
          <p:cNvPr id="182" name="Triângulo retângulo 6"/>
          <p:cNvSpPr/>
          <p:nvPr/>
        </p:nvSpPr>
        <p:spPr>
          <a:xfrm>
            <a:off x="-15480" y="4005000"/>
            <a:ext cx="3744000" cy="2880000"/>
          </a:xfrm>
          <a:prstGeom prst="rtTriangle">
            <a:avLst/>
          </a:prstGeom>
          <a:solidFill>
            <a:srgbClr val="2DA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ítulo 1"/>
          <p:cNvSpPr txBox="1"/>
          <p:nvPr/>
        </p:nvSpPr>
        <p:spPr>
          <a:xfrm>
            <a:off x="330120" y="355602"/>
            <a:ext cx="9410400" cy="67491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strike="noStrike" cap="all" spc="-1" dirty="0">
                <a:solidFill>
                  <a:srgbClr val="464646"/>
                </a:solidFill>
                <a:latin typeface="Tahoma"/>
              </a:rPr>
              <a:t>Questões 04 e 05 </a:t>
            </a:r>
            <a:endParaRPr lang="pt-BR" sz="36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3" name="Espaço Reservado para Conteúdo 2"/>
          <p:cNvSpPr txBox="1"/>
          <p:nvPr/>
        </p:nvSpPr>
        <p:spPr>
          <a:xfrm>
            <a:off x="330120" y="1132114"/>
            <a:ext cx="9234794" cy="572588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45500" lnSpcReduction="20000"/>
          </a:bodyPr>
          <a:lstStyle/>
          <a:p>
            <a:pPr algn="just">
              <a:lnSpc>
                <a:spcPct val="120000"/>
              </a:lnSpc>
              <a:tabLst>
                <a:tab pos="0" algn="l"/>
              </a:tabLst>
            </a:pPr>
            <a:r>
              <a:rPr lang="pt-BR" sz="2000" b="0" strike="noStrike" spc="-1" dirty="0">
                <a:solidFill>
                  <a:srgbClr val="464646"/>
                </a:solidFill>
                <a:latin typeface="Arial"/>
                <a:ea typeface="SimSun"/>
              </a:rPr>
              <a:t>		</a:t>
            </a:r>
            <a:r>
              <a:rPr lang="pt-BR" sz="5300" b="0" strike="noStrike" spc="-1" dirty="0">
                <a:solidFill>
                  <a:srgbClr val="464646"/>
                </a:solidFill>
                <a:ea typeface="SimSun"/>
              </a:rPr>
              <a:t>Ele está em toda parte: sandálias, garrafas de refrigerante, copos, sacolas, computadores, etc. Desde que os pesquisadores descobriram que era possível criar o plástico a partir de elementos do petróleo, as indústrias passaram a usá-lo cada vez mais. </a:t>
            </a:r>
            <a:r>
              <a:rPr lang="pt-BR" sz="5300" b="0" strike="noStrike" spc="-1" dirty="0" smtClean="0">
                <a:solidFill>
                  <a:srgbClr val="464646"/>
                </a:solidFill>
                <a:ea typeface="SimSun"/>
              </a:rPr>
              <a:t>        É </a:t>
            </a:r>
            <a:r>
              <a:rPr lang="pt-BR" sz="5300" b="0" strike="noStrike" spc="-1" dirty="0">
                <a:solidFill>
                  <a:srgbClr val="464646"/>
                </a:solidFill>
                <a:ea typeface="SimSun"/>
              </a:rPr>
              <a:t>claro que isso trouxe progresso, conforto e melhorias para todos nós.</a:t>
            </a:r>
            <a:endParaRPr lang="pt-BR" sz="53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20000"/>
              </a:lnSpc>
              <a:tabLst>
                <a:tab pos="0" algn="l"/>
              </a:tabLst>
            </a:pPr>
            <a:r>
              <a:rPr lang="pt-BR" sz="5300" b="0" strike="noStrike" spc="-1" dirty="0">
                <a:solidFill>
                  <a:srgbClr val="464646"/>
                </a:solidFill>
                <a:ea typeface="SimSun"/>
              </a:rPr>
              <a:t>		Acredito que o plástico é, hoje, um dos maiores vilões da vida moderna. Quando não é reciclado, ele detona a natureza e polui cidades.</a:t>
            </a:r>
            <a:r>
              <a:rPr lang="pt-BR" sz="5300" spc="-1" dirty="0">
                <a:solidFill>
                  <a:srgbClr val="464646"/>
                </a:solidFill>
                <a:ea typeface="SimSun"/>
              </a:rPr>
              <a:t> </a:t>
            </a:r>
            <a:r>
              <a:rPr lang="pt-BR" sz="5300" b="0" strike="noStrike" spc="-1" dirty="0">
                <a:solidFill>
                  <a:srgbClr val="464646"/>
                </a:solidFill>
                <a:ea typeface="SimSun"/>
              </a:rPr>
              <a:t>As peças de plástico boiando no mar podem causar a morte de mais de 100 mil animais marinhos e um milhão de aves por ano. As sacolas de plástico podem levar 200 anos para se decompor. Quando são largadas nas ruas, entopem bueiros e provocam enchentes. Evite comprar produtos que usem plástico nas embalagens.</a:t>
            </a:r>
            <a:endParaRPr lang="pt-BR" sz="53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15000"/>
              </a:lnSpc>
              <a:spcBef>
                <a:spcPts val="99"/>
              </a:spcBef>
              <a:tabLst>
                <a:tab pos="0" algn="l"/>
              </a:tabLst>
            </a:pPr>
            <a:endParaRPr lang="pt-BR" sz="2600" b="0" strike="noStrike" spc="-1" dirty="0">
              <a:solidFill>
                <a:srgbClr val="464646"/>
              </a:solidFill>
              <a:latin typeface="Tahoma"/>
            </a:endParaRPr>
          </a:p>
          <a:p>
            <a:pPr algn="r">
              <a:lnSpc>
                <a:spcPct val="115000"/>
              </a:lnSpc>
              <a:spcBef>
                <a:spcPts val="261"/>
              </a:spcBef>
              <a:tabLst>
                <a:tab pos="0" algn="l"/>
              </a:tabLst>
            </a:pPr>
            <a:r>
              <a:rPr lang="pt-BR" sz="2600" b="0" strike="noStrike" spc="-1" dirty="0">
                <a:solidFill>
                  <a:srgbClr val="464646"/>
                </a:solidFill>
                <a:latin typeface="Arial"/>
                <a:ea typeface="SimSun"/>
              </a:rPr>
              <a:t>Disponível em: </a:t>
            </a:r>
            <a:r>
              <a:rPr lang="pt-BR" sz="2600" b="0" strike="noStrike" spc="-1" dirty="0" err="1">
                <a:solidFill>
                  <a:srgbClr val="464646"/>
                </a:solidFill>
                <a:latin typeface="Arial"/>
                <a:ea typeface="SimSun"/>
              </a:rPr>
              <a:t>Witch</a:t>
            </a:r>
            <a:r>
              <a:rPr lang="pt-BR" sz="2600" b="0" strike="noStrike" spc="-1" dirty="0">
                <a:solidFill>
                  <a:srgbClr val="464646"/>
                </a:solidFill>
                <a:latin typeface="Arial"/>
                <a:ea typeface="SimSun"/>
              </a:rPr>
              <a:t>, São Paulo: Abril. n. 77, p. 09 (texto </a:t>
            </a:r>
            <a:r>
              <a:rPr lang="pt-BR" sz="2600" b="0" strike="noStrike" spc="-1" dirty="0" smtClean="0">
                <a:solidFill>
                  <a:srgbClr val="464646"/>
                </a:solidFill>
                <a:latin typeface="Arial"/>
                <a:ea typeface="SimSun"/>
              </a:rPr>
              <a:t>adaptado</a:t>
            </a:r>
            <a:endParaRPr lang="pt-BR" sz="13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ítulo 1"/>
          <p:cNvSpPr txBox="1"/>
          <p:nvPr/>
        </p:nvSpPr>
        <p:spPr>
          <a:xfrm>
            <a:off x="330120" y="370116"/>
            <a:ext cx="9410400" cy="57331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strike="noStrike" cap="all" spc="-1" dirty="0">
                <a:solidFill>
                  <a:srgbClr val="464646"/>
                </a:solidFill>
                <a:latin typeface="Tahoma"/>
              </a:rPr>
              <a:t>Questão 04 – d2</a:t>
            </a:r>
            <a:endParaRPr lang="pt-BR" sz="36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5" name="Espaço Reservado para Conteúdo 2"/>
          <p:cNvSpPr txBox="1"/>
          <p:nvPr/>
        </p:nvSpPr>
        <p:spPr>
          <a:xfrm>
            <a:off x="330120" y="1629102"/>
            <a:ext cx="9410400" cy="4784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94500"/>
          </a:bodyPr>
          <a:lstStyle/>
          <a:p>
            <a:pPr algn="just">
              <a:lnSpc>
                <a:spcPct val="15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400" b="1" strike="noStrike" spc="-1" dirty="0">
                <a:solidFill>
                  <a:srgbClr val="464646"/>
                </a:solidFill>
                <a:ea typeface="SimSun"/>
              </a:rPr>
              <a:t>No trecho “as indústrias passaram a </a:t>
            </a:r>
            <a:r>
              <a:rPr lang="pt-BR" sz="3400" b="1" u="sng" strike="noStrike" spc="-1" dirty="0">
                <a:solidFill>
                  <a:srgbClr val="464646"/>
                </a:solidFill>
                <a:uFillTx/>
                <a:latin typeface="Arial Black" pitchFamily="34" charset="0"/>
                <a:ea typeface="SimSun"/>
              </a:rPr>
              <a:t>usá-lo</a:t>
            </a:r>
            <a:r>
              <a:rPr lang="pt-BR" sz="3400" b="1" strike="noStrike" spc="-1" dirty="0">
                <a:solidFill>
                  <a:srgbClr val="464646"/>
                </a:solidFill>
                <a:ea typeface="SimSun"/>
              </a:rPr>
              <a:t> cada vez mais.” a palavra </a:t>
            </a:r>
            <a:r>
              <a:rPr lang="pt-BR" sz="3400" b="1" strike="noStrike" spc="-1" dirty="0" smtClean="0">
                <a:solidFill>
                  <a:srgbClr val="464646"/>
                </a:solidFill>
                <a:ea typeface="SimSun"/>
              </a:rPr>
              <a:t>sublinhada se </a:t>
            </a:r>
            <a:r>
              <a:rPr lang="pt-BR" sz="3400" b="1" strike="noStrike" spc="-1" dirty="0">
                <a:solidFill>
                  <a:srgbClr val="464646"/>
                </a:solidFill>
                <a:ea typeface="SimSun"/>
              </a:rPr>
              <a:t>refere </a:t>
            </a:r>
            <a:endParaRPr lang="pt-BR" sz="3400" b="1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5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400" b="0" strike="noStrike" spc="-1" dirty="0">
                <a:solidFill>
                  <a:srgbClr val="464646"/>
                </a:solidFill>
                <a:ea typeface="SimSun"/>
              </a:rPr>
              <a:t>(A) ao plástico.</a:t>
            </a:r>
            <a:endParaRPr lang="pt-BR" sz="34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5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400" b="0" strike="noStrike" spc="-1" dirty="0">
                <a:solidFill>
                  <a:srgbClr val="464646"/>
                </a:solidFill>
                <a:ea typeface="SimSun"/>
              </a:rPr>
              <a:t>(B) ao petróleo. </a:t>
            </a:r>
            <a:endParaRPr lang="pt-BR" sz="34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5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400" b="0" strike="noStrike" spc="-1" dirty="0">
                <a:solidFill>
                  <a:srgbClr val="464646"/>
                </a:solidFill>
                <a:ea typeface="SimSun"/>
              </a:rPr>
              <a:t>(C) aos copos.</a:t>
            </a:r>
            <a:endParaRPr lang="pt-BR" sz="34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5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400" b="0" strike="noStrike" spc="-1" dirty="0">
                <a:solidFill>
                  <a:srgbClr val="464646"/>
                </a:solidFill>
                <a:ea typeface="SimSun"/>
              </a:rPr>
              <a:t>(D) aos computadores.</a:t>
            </a:r>
            <a:endParaRPr lang="pt-BR" sz="34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ítulo 1"/>
          <p:cNvSpPr txBox="1"/>
          <p:nvPr/>
        </p:nvSpPr>
        <p:spPr>
          <a:xfrm>
            <a:off x="330120" y="370116"/>
            <a:ext cx="9410400" cy="57331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strike="noStrike" cap="all" spc="-1" dirty="0">
                <a:solidFill>
                  <a:srgbClr val="464646"/>
                </a:solidFill>
                <a:latin typeface="Tahoma"/>
              </a:rPr>
              <a:t>Questão 04 – d2</a:t>
            </a:r>
            <a:endParaRPr lang="pt-BR" sz="36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5" name="Espaço Reservado para Conteúdo 2"/>
          <p:cNvSpPr txBox="1"/>
          <p:nvPr/>
        </p:nvSpPr>
        <p:spPr>
          <a:xfrm>
            <a:off x="330120" y="1629102"/>
            <a:ext cx="9410400" cy="4784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94500"/>
          </a:bodyPr>
          <a:lstStyle/>
          <a:p>
            <a:pPr algn="just">
              <a:lnSpc>
                <a:spcPct val="15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400" b="1" strike="noStrike" spc="-1" dirty="0">
                <a:solidFill>
                  <a:srgbClr val="464646"/>
                </a:solidFill>
                <a:ea typeface="SimSun"/>
              </a:rPr>
              <a:t>No trecho “as indústrias passaram a </a:t>
            </a:r>
            <a:r>
              <a:rPr lang="pt-BR" sz="3400" b="1" u="sng" strike="noStrike" spc="-1" dirty="0">
                <a:solidFill>
                  <a:srgbClr val="464646"/>
                </a:solidFill>
                <a:uFillTx/>
                <a:latin typeface="Arial Black" pitchFamily="34" charset="0"/>
                <a:ea typeface="SimSun"/>
              </a:rPr>
              <a:t>usá-lo</a:t>
            </a:r>
            <a:r>
              <a:rPr lang="pt-BR" sz="3400" b="1" strike="noStrike" spc="-1" dirty="0">
                <a:solidFill>
                  <a:srgbClr val="464646"/>
                </a:solidFill>
                <a:ea typeface="SimSun"/>
              </a:rPr>
              <a:t> cada vez mais.” a palavra </a:t>
            </a:r>
            <a:r>
              <a:rPr lang="pt-BR" sz="3400" b="1" strike="noStrike" spc="-1" dirty="0" smtClean="0">
                <a:solidFill>
                  <a:srgbClr val="464646"/>
                </a:solidFill>
                <a:ea typeface="SimSun"/>
              </a:rPr>
              <a:t>sublinhada se </a:t>
            </a:r>
            <a:r>
              <a:rPr lang="pt-BR" sz="3400" b="1" strike="noStrike" spc="-1" dirty="0">
                <a:solidFill>
                  <a:srgbClr val="464646"/>
                </a:solidFill>
                <a:ea typeface="SimSun"/>
              </a:rPr>
              <a:t>refere </a:t>
            </a:r>
            <a:endParaRPr lang="pt-BR" sz="3400" b="1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5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400" b="1" strike="noStrike" spc="-1" dirty="0">
                <a:solidFill>
                  <a:srgbClr val="FF0000"/>
                </a:solidFill>
                <a:ea typeface="SimSun"/>
              </a:rPr>
              <a:t>(A) ao plástico.</a:t>
            </a:r>
            <a:endParaRPr lang="pt-BR" sz="3400" b="1" strike="noStrike" spc="-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400" b="0" strike="noStrike" spc="-1" dirty="0">
                <a:solidFill>
                  <a:srgbClr val="464646"/>
                </a:solidFill>
                <a:ea typeface="SimSun"/>
              </a:rPr>
              <a:t>(B) ao petróleo. </a:t>
            </a:r>
            <a:endParaRPr lang="pt-BR" sz="34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5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400" b="0" strike="noStrike" spc="-1" dirty="0">
                <a:solidFill>
                  <a:srgbClr val="464646"/>
                </a:solidFill>
                <a:ea typeface="SimSun"/>
              </a:rPr>
              <a:t>(C) aos copos.</a:t>
            </a:r>
            <a:endParaRPr lang="pt-BR" sz="34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5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400" b="0" strike="noStrike" spc="-1" dirty="0">
                <a:solidFill>
                  <a:srgbClr val="464646"/>
                </a:solidFill>
                <a:ea typeface="SimSun"/>
              </a:rPr>
              <a:t>(D) aos computadores.</a:t>
            </a:r>
            <a:endParaRPr lang="pt-BR" sz="34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ítulo 1"/>
          <p:cNvSpPr txBox="1"/>
          <p:nvPr/>
        </p:nvSpPr>
        <p:spPr>
          <a:xfrm>
            <a:off x="330120" y="256058"/>
            <a:ext cx="9410400" cy="83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strike="noStrike" cap="all" spc="-1" dirty="0">
                <a:solidFill>
                  <a:srgbClr val="464646"/>
                </a:solidFill>
                <a:latin typeface="Tahoma"/>
              </a:rPr>
              <a:t>QUESTÃO 05 – d11</a:t>
            </a:r>
            <a:endParaRPr lang="pt-BR" sz="36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9" name="Espaço Reservado para Conteúdo 2"/>
          <p:cNvSpPr txBox="1"/>
          <p:nvPr/>
        </p:nvSpPr>
        <p:spPr>
          <a:xfrm>
            <a:off x="188686" y="1267946"/>
            <a:ext cx="9717314" cy="559005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25000" lnSpcReduction="20000"/>
          </a:bodyPr>
          <a:lstStyle/>
          <a:p>
            <a:pPr algn="just">
              <a:lnSpc>
                <a:spcPct val="17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pt-BR" sz="12000" b="1" strike="noStrike" spc="-1" dirty="0">
                <a:solidFill>
                  <a:srgbClr val="464646"/>
                </a:solidFill>
                <a:ea typeface="SimSun"/>
              </a:rPr>
              <a:t>O trecho do texto em que há uma opinião é </a:t>
            </a:r>
            <a:r>
              <a:rPr lang="pt-BR" sz="12000" b="0" strike="noStrike" spc="-1" dirty="0">
                <a:solidFill>
                  <a:srgbClr val="464646"/>
                </a:solidFill>
                <a:ea typeface="SimSun"/>
              </a:rPr>
              <a:t> </a:t>
            </a:r>
            <a:endParaRPr lang="pt-BR" sz="120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7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pt-BR" sz="12000" b="0" strike="noStrike" spc="-1" dirty="0">
                <a:solidFill>
                  <a:srgbClr val="464646"/>
                </a:solidFill>
                <a:ea typeface="SimSun"/>
              </a:rPr>
              <a:t>(A)  “...as indústrias passaram a usá-lo cada vez mais...”  </a:t>
            </a:r>
            <a:endParaRPr lang="pt-BR" sz="120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7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pt-BR" sz="12000" b="0" strike="noStrike" spc="-1" dirty="0">
                <a:solidFill>
                  <a:srgbClr val="464646"/>
                </a:solidFill>
                <a:ea typeface="SimSun"/>
              </a:rPr>
              <a:t>(B)  “... acredito que o plástico é, hoje, um dos maiores vilões da vida moderna.” </a:t>
            </a:r>
            <a:endParaRPr lang="pt-BR" sz="120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7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pt-BR" sz="12000" b="0" strike="noStrike" spc="-1" dirty="0">
                <a:solidFill>
                  <a:srgbClr val="464646"/>
                </a:solidFill>
                <a:ea typeface="SimSun"/>
              </a:rPr>
              <a:t>(C)  “As peças de plástico boiando no mar podem causar a morte de animais marinhos...” </a:t>
            </a:r>
            <a:endParaRPr lang="pt-BR" sz="120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7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pt-BR" sz="12000" b="0" strike="noStrike" spc="-1" dirty="0">
                <a:solidFill>
                  <a:srgbClr val="464646"/>
                </a:solidFill>
                <a:ea typeface="SimSun"/>
              </a:rPr>
              <a:t>(D)” Quando são largadas nas ruas, entopem bueiros</a:t>
            </a:r>
            <a:r>
              <a:rPr lang="pt-BR" sz="12000" b="0" strike="noStrike" spc="-1" dirty="0" smtClean="0">
                <a:solidFill>
                  <a:srgbClr val="464646"/>
                </a:solidFill>
                <a:ea typeface="SimSun"/>
              </a:rPr>
              <a:t>.”</a:t>
            </a: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ítulo 1"/>
          <p:cNvSpPr txBox="1"/>
          <p:nvPr/>
        </p:nvSpPr>
        <p:spPr>
          <a:xfrm>
            <a:off x="330120" y="256058"/>
            <a:ext cx="9410400" cy="83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strike="noStrike" cap="all" spc="-1" dirty="0">
                <a:solidFill>
                  <a:srgbClr val="464646"/>
                </a:solidFill>
                <a:latin typeface="Tahoma"/>
              </a:rPr>
              <a:t>QUESTÃO 05 – d11</a:t>
            </a:r>
            <a:endParaRPr lang="pt-BR" sz="36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9" name="Espaço Reservado para Conteúdo 2"/>
          <p:cNvSpPr txBox="1"/>
          <p:nvPr/>
        </p:nvSpPr>
        <p:spPr>
          <a:xfrm>
            <a:off x="188686" y="1267946"/>
            <a:ext cx="9717314" cy="559005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25000" lnSpcReduction="20000"/>
          </a:bodyPr>
          <a:lstStyle/>
          <a:p>
            <a:pPr algn="just">
              <a:lnSpc>
                <a:spcPct val="17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pt-BR" sz="12000" b="1" strike="noStrike" spc="-1" dirty="0">
                <a:solidFill>
                  <a:srgbClr val="464646"/>
                </a:solidFill>
                <a:ea typeface="SimSun"/>
              </a:rPr>
              <a:t>O trecho do texto em que há uma opinião é </a:t>
            </a:r>
            <a:r>
              <a:rPr lang="pt-BR" sz="12000" b="0" strike="noStrike" spc="-1" dirty="0">
                <a:solidFill>
                  <a:srgbClr val="464646"/>
                </a:solidFill>
                <a:ea typeface="SimSun"/>
              </a:rPr>
              <a:t> </a:t>
            </a:r>
            <a:endParaRPr lang="pt-BR" sz="120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7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pt-BR" sz="12000" b="0" strike="noStrike" spc="-1" dirty="0">
                <a:solidFill>
                  <a:srgbClr val="464646"/>
                </a:solidFill>
                <a:ea typeface="SimSun"/>
              </a:rPr>
              <a:t>(A)  “...as indústrias passaram a usá-lo cada vez mais...”  </a:t>
            </a:r>
            <a:endParaRPr lang="pt-BR" sz="120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7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pt-BR" sz="12000" b="1" strike="noStrike" spc="-1" dirty="0">
                <a:solidFill>
                  <a:srgbClr val="FF0000"/>
                </a:solidFill>
                <a:ea typeface="SimSun"/>
              </a:rPr>
              <a:t>(B)  “... acredito que o plástico é, hoje, um dos maiores vilões da vida moderna.” </a:t>
            </a:r>
            <a:endParaRPr lang="pt-BR" sz="12000" b="1" strike="noStrike" spc="-1" dirty="0">
              <a:solidFill>
                <a:srgbClr val="FF0000"/>
              </a:solidFill>
            </a:endParaRPr>
          </a:p>
          <a:p>
            <a:pPr algn="just">
              <a:lnSpc>
                <a:spcPct val="17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pt-BR" sz="12000" b="0" strike="noStrike" spc="-1" dirty="0">
                <a:solidFill>
                  <a:srgbClr val="464646"/>
                </a:solidFill>
                <a:ea typeface="SimSun"/>
              </a:rPr>
              <a:t>(C)  “As peças de plástico boiando no mar podem causar a morte de animais marinhos...” </a:t>
            </a:r>
            <a:endParaRPr lang="pt-BR" sz="120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7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pt-BR" sz="12000" b="0" strike="noStrike" spc="-1" dirty="0">
                <a:solidFill>
                  <a:srgbClr val="464646"/>
                </a:solidFill>
                <a:ea typeface="SimSun"/>
              </a:rPr>
              <a:t>(D)” Quando são largadas nas ruas, entopem bueiros</a:t>
            </a:r>
            <a:r>
              <a:rPr lang="pt-BR" sz="12000" b="0" strike="noStrike" spc="-1" dirty="0" smtClean="0">
                <a:solidFill>
                  <a:srgbClr val="464646"/>
                </a:solidFill>
                <a:ea typeface="SimSun"/>
              </a:rPr>
              <a:t>.”</a:t>
            </a: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06 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13" name="Espaço Reservado para Conteúdo 2"/>
          <p:cNvSpPr txBox="1"/>
          <p:nvPr/>
        </p:nvSpPr>
        <p:spPr>
          <a:xfrm>
            <a:off x="200520" y="954720"/>
            <a:ext cx="9576720" cy="56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32500" lnSpcReduction="10000"/>
          </a:bodyPr>
          <a:lstStyle/>
          <a:p>
            <a:pPr algn="just">
              <a:lnSpc>
                <a:spcPct val="17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r>
              <a:rPr lang="pt-BR" sz="7400" b="0" strike="noStrike" spc="-1">
                <a:solidFill>
                  <a:srgbClr val="464646"/>
                </a:solidFill>
                <a:latin typeface="Tahoma"/>
                <a:ea typeface="SimSun"/>
              </a:rPr>
              <a:t>                            </a:t>
            </a: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00000"/>
              </a:lnSpc>
              <a:spcBef>
                <a:spcPts val="2560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pt-BR" sz="8000" b="0" strike="noStrike" spc="-1">
                <a:solidFill>
                  <a:srgbClr val="464646"/>
                </a:solidFill>
                <a:latin typeface="Arial"/>
                <a:ea typeface="SimSun"/>
              </a:rPr>
              <a:t>                                           </a:t>
            </a:r>
            <a:endParaRPr lang="pt-BR" sz="80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8000" b="0" strike="noStrike" spc="-1">
              <a:solidFill>
                <a:srgbClr val="464646"/>
              </a:solidFill>
              <a:latin typeface="Tahoma"/>
            </a:endParaRPr>
          </a:p>
        </p:txBody>
      </p:sp>
      <p:pic>
        <p:nvPicPr>
          <p:cNvPr id="214" name="Imagem 4"/>
          <p:cNvPicPr/>
          <p:nvPr/>
        </p:nvPicPr>
        <p:blipFill>
          <a:blip r:embed="rId3" cstate="print"/>
          <a:stretch/>
        </p:blipFill>
        <p:spPr>
          <a:xfrm>
            <a:off x="0" y="2065205"/>
            <a:ext cx="9906000" cy="4277532"/>
          </a:xfrm>
          <a:prstGeom prst="rect">
            <a:avLst/>
          </a:prstGeom>
          <a:ln w="0"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348343" y="1277257"/>
            <a:ext cx="555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Leia a tirinha.</a:t>
            </a:r>
            <a:endParaRPr lang="pt-BR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06 – d10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16" name="Espaço Reservado para Conteúdo 2"/>
          <p:cNvSpPr txBox="1"/>
          <p:nvPr/>
        </p:nvSpPr>
        <p:spPr>
          <a:xfrm>
            <a:off x="200520" y="1462710"/>
            <a:ext cx="9378909" cy="522837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r>
              <a:rPr lang="pt-BR" sz="3200" b="1" strike="noStrike" spc="-1" dirty="0" smtClean="0">
                <a:solidFill>
                  <a:schemeClr val="tx2"/>
                </a:solidFill>
                <a:ea typeface="SimSun"/>
              </a:rPr>
              <a:t>No </a:t>
            </a:r>
            <a:r>
              <a:rPr lang="pt-BR" sz="3200" b="1" strike="noStrike" spc="-1" dirty="0">
                <a:solidFill>
                  <a:schemeClr val="tx2"/>
                </a:solidFill>
                <a:ea typeface="SimSun"/>
              </a:rPr>
              <a:t>segundo quadrinho, no trecho “Por que você </a:t>
            </a:r>
            <a:r>
              <a:rPr lang="pt-BR" sz="3200" b="1" u="sng" strike="noStrike" spc="-1" dirty="0">
                <a:solidFill>
                  <a:schemeClr val="tx2"/>
                </a:solidFill>
                <a:uFillTx/>
                <a:latin typeface="Arial Black" pitchFamily="34" charset="0"/>
                <a:ea typeface="SimSun"/>
              </a:rPr>
              <a:t>tá</a:t>
            </a:r>
            <a:r>
              <a:rPr lang="pt-BR" sz="3200" b="1" strike="noStrike" spc="-1" dirty="0">
                <a:solidFill>
                  <a:schemeClr val="tx2"/>
                </a:solidFill>
                <a:ea typeface="SimSun"/>
              </a:rPr>
              <a:t> tão bravo, Gui?” a palavra em destaque é um exemplo de linguagem</a:t>
            </a:r>
            <a:endParaRPr lang="pt-BR" sz="3200" b="1" strike="noStrike" spc="-1" dirty="0">
              <a:solidFill>
                <a:schemeClr val="tx2"/>
              </a:solidFill>
            </a:endParaRPr>
          </a:p>
          <a:p>
            <a:pPr algn="just">
              <a:lnSpc>
                <a:spcPct val="170000"/>
              </a:lnSpc>
              <a:tabLst>
                <a:tab pos="0" algn="l"/>
              </a:tabLst>
            </a:pPr>
            <a:r>
              <a:rPr lang="pt-BR" sz="3200" b="0" strike="noStrike" spc="-1" dirty="0">
                <a:solidFill>
                  <a:schemeClr val="tx2"/>
                </a:solidFill>
                <a:ea typeface="SimSun"/>
              </a:rPr>
              <a:t>(A) formal.</a:t>
            </a:r>
            <a:endParaRPr lang="pt-BR" sz="3200" b="0" strike="noStrike" spc="-1" dirty="0">
              <a:solidFill>
                <a:schemeClr val="tx2"/>
              </a:solidFill>
            </a:endParaRPr>
          </a:p>
          <a:p>
            <a:pPr algn="just">
              <a:lnSpc>
                <a:spcPct val="170000"/>
              </a:lnSpc>
              <a:tabLst>
                <a:tab pos="0" algn="l"/>
              </a:tabLst>
            </a:pPr>
            <a:r>
              <a:rPr lang="pt-BR" sz="3200" b="0" strike="noStrike" spc="-1" dirty="0">
                <a:solidFill>
                  <a:schemeClr val="tx2"/>
                </a:solidFill>
                <a:ea typeface="SimSun"/>
              </a:rPr>
              <a:t>(B) técnica.</a:t>
            </a:r>
            <a:endParaRPr lang="pt-BR" sz="3200" b="0" strike="noStrike" spc="-1" dirty="0">
              <a:solidFill>
                <a:schemeClr val="tx2"/>
              </a:solidFill>
            </a:endParaRPr>
          </a:p>
          <a:p>
            <a:pPr algn="just">
              <a:lnSpc>
                <a:spcPct val="170000"/>
              </a:lnSpc>
              <a:tabLst>
                <a:tab pos="0" algn="l"/>
              </a:tabLst>
            </a:pPr>
            <a:r>
              <a:rPr lang="pt-BR" sz="3200" b="0" strike="noStrike" spc="-1" dirty="0">
                <a:solidFill>
                  <a:schemeClr val="tx2"/>
                </a:solidFill>
                <a:ea typeface="SimSun"/>
              </a:rPr>
              <a:t>(C) informal.</a:t>
            </a:r>
            <a:endParaRPr lang="pt-BR" sz="3200" b="0" strike="noStrike" spc="-1" dirty="0">
              <a:solidFill>
                <a:schemeClr val="tx2"/>
              </a:solidFill>
            </a:endParaRPr>
          </a:p>
          <a:p>
            <a:pPr>
              <a:lnSpc>
                <a:spcPct val="170000"/>
              </a:lnSpc>
              <a:tabLst>
                <a:tab pos="0" algn="l"/>
              </a:tabLst>
            </a:pPr>
            <a:r>
              <a:rPr lang="pt-BR" sz="3200" b="0" strike="noStrike" spc="-1" dirty="0">
                <a:solidFill>
                  <a:schemeClr val="tx2"/>
                </a:solidFill>
                <a:ea typeface="SimSun"/>
              </a:rPr>
              <a:t>(D) </a:t>
            </a:r>
            <a:r>
              <a:rPr lang="pt-BR" sz="3200" b="0" strike="noStrike" spc="-1" dirty="0" smtClean="0">
                <a:solidFill>
                  <a:schemeClr val="tx2"/>
                </a:solidFill>
                <a:ea typeface="SimSun"/>
              </a:rPr>
              <a:t>científica.</a:t>
            </a: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06 – d10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16" name="Espaço Reservado para Conteúdo 2"/>
          <p:cNvSpPr txBox="1"/>
          <p:nvPr/>
        </p:nvSpPr>
        <p:spPr>
          <a:xfrm>
            <a:off x="200520" y="1462710"/>
            <a:ext cx="9378909" cy="522837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r>
              <a:rPr lang="pt-BR" sz="3200" b="1" strike="noStrike" spc="-1" dirty="0" smtClean="0">
                <a:solidFill>
                  <a:schemeClr val="tx2"/>
                </a:solidFill>
                <a:ea typeface="SimSun"/>
              </a:rPr>
              <a:t>No </a:t>
            </a:r>
            <a:r>
              <a:rPr lang="pt-BR" sz="3200" b="1" strike="noStrike" spc="-1" dirty="0">
                <a:solidFill>
                  <a:schemeClr val="tx2"/>
                </a:solidFill>
                <a:ea typeface="SimSun"/>
              </a:rPr>
              <a:t>segundo quadrinho, no trecho “Por que você </a:t>
            </a:r>
            <a:r>
              <a:rPr lang="pt-BR" sz="3200" b="1" u="sng" strike="noStrike" spc="-1" dirty="0">
                <a:solidFill>
                  <a:schemeClr val="tx2"/>
                </a:solidFill>
                <a:uFillTx/>
                <a:latin typeface="Arial Black" pitchFamily="34" charset="0"/>
                <a:ea typeface="SimSun"/>
              </a:rPr>
              <a:t>tá</a:t>
            </a:r>
            <a:r>
              <a:rPr lang="pt-BR" sz="3200" b="1" strike="noStrike" spc="-1" dirty="0">
                <a:solidFill>
                  <a:schemeClr val="tx2"/>
                </a:solidFill>
                <a:ea typeface="SimSun"/>
              </a:rPr>
              <a:t> tão bravo, Gui?” a palavra em destaque é um exemplo de linguagem</a:t>
            </a:r>
            <a:endParaRPr lang="pt-BR" sz="3200" b="1" strike="noStrike" spc="-1" dirty="0">
              <a:solidFill>
                <a:schemeClr val="tx2"/>
              </a:solidFill>
            </a:endParaRPr>
          </a:p>
          <a:p>
            <a:pPr algn="just">
              <a:lnSpc>
                <a:spcPct val="170000"/>
              </a:lnSpc>
              <a:tabLst>
                <a:tab pos="0" algn="l"/>
              </a:tabLst>
            </a:pPr>
            <a:r>
              <a:rPr lang="pt-BR" sz="3200" b="0" strike="noStrike" spc="-1" dirty="0">
                <a:solidFill>
                  <a:schemeClr val="tx2"/>
                </a:solidFill>
                <a:ea typeface="SimSun"/>
              </a:rPr>
              <a:t>(A) formal.</a:t>
            </a:r>
            <a:endParaRPr lang="pt-BR" sz="3200" b="0" strike="noStrike" spc="-1" dirty="0">
              <a:solidFill>
                <a:schemeClr val="tx2"/>
              </a:solidFill>
            </a:endParaRPr>
          </a:p>
          <a:p>
            <a:pPr algn="just">
              <a:lnSpc>
                <a:spcPct val="170000"/>
              </a:lnSpc>
              <a:tabLst>
                <a:tab pos="0" algn="l"/>
              </a:tabLst>
            </a:pPr>
            <a:r>
              <a:rPr lang="pt-BR" sz="3200" b="0" strike="noStrike" spc="-1" dirty="0">
                <a:solidFill>
                  <a:schemeClr val="tx2"/>
                </a:solidFill>
                <a:ea typeface="SimSun"/>
              </a:rPr>
              <a:t>(B) técnica.</a:t>
            </a:r>
            <a:endParaRPr lang="pt-BR" sz="3200" b="0" strike="noStrike" spc="-1" dirty="0">
              <a:solidFill>
                <a:schemeClr val="tx2"/>
              </a:solidFill>
            </a:endParaRPr>
          </a:p>
          <a:p>
            <a:pPr algn="just">
              <a:lnSpc>
                <a:spcPct val="170000"/>
              </a:lnSpc>
              <a:tabLst>
                <a:tab pos="0" algn="l"/>
              </a:tabLst>
            </a:pPr>
            <a:r>
              <a:rPr lang="pt-BR" sz="3200" b="1" strike="noStrike" spc="-1" dirty="0">
                <a:solidFill>
                  <a:srgbClr val="FF0000"/>
                </a:solidFill>
                <a:ea typeface="SimSun"/>
              </a:rPr>
              <a:t>(C) informal.</a:t>
            </a:r>
            <a:endParaRPr lang="pt-BR" sz="3200" b="1" strike="noStrike" spc="-1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  <a:tabLst>
                <a:tab pos="0" algn="l"/>
              </a:tabLst>
            </a:pPr>
            <a:r>
              <a:rPr lang="pt-BR" sz="3200" b="0" strike="noStrike" spc="-1" dirty="0">
                <a:solidFill>
                  <a:schemeClr val="tx2"/>
                </a:solidFill>
                <a:ea typeface="SimSun"/>
              </a:rPr>
              <a:t>(D) </a:t>
            </a:r>
            <a:r>
              <a:rPr lang="pt-BR" sz="3200" b="0" strike="noStrike" spc="-1" dirty="0" smtClean="0">
                <a:solidFill>
                  <a:schemeClr val="tx2"/>
                </a:solidFill>
                <a:ea typeface="SimSun"/>
              </a:rPr>
              <a:t>científica.</a:t>
            </a: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" y="0"/>
            <a:ext cx="2206171" cy="725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9" name="Título 1"/>
          <p:cNvSpPr txBox="1"/>
          <p:nvPr/>
        </p:nvSpPr>
        <p:spPr>
          <a:xfrm>
            <a:off x="200520" y="116640"/>
            <a:ext cx="9705240" cy="478446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 1 – Questão 7</a:t>
            </a:r>
            <a:endParaRPr lang="pt-BR" sz="3200" b="0" strike="noStrike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" name="Espaço Reservado para Conteúdo 2"/>
          <p:cNvSpPr txBox="1"/>
          <p:nvPr/>
        </p:nvSpPr>
        <p:spPr>
          <a:xfrm>
            <a:off x="200520" y="725713"/>
            <a:ext cx="9422451" cy="613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noFill/>
          </a:ln>
        </p:spPr>
        <p:txBody>
          <a:bodyPr lIns="90000" tIns="45000" rIns="90000" bIns="45000"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1919"/>
              </a:spcBef>
              <a:tabLst>
                <a:tab pos="0" algn="l"/>
              </a:tabLst>
            </a:pPr>
            <a:r>
              <a:rPr lang="pt-BR" sz="5100" b="1" strike="noStrike" spc="-1" dirty="0">
                <a:solidFill>
                  <a:srgbClr val="464646"/>
                </a:solidFill>
                <a:latin typeface="Tahoma"/>
              </a:rPr>
              <a:t> 	</a:t>
            </a:r>
            <a:r>
              <a:rPr lang="pt-BR" sz="10000" b="1" strike="noStrike" spc="-1" dirty="0">
                <a:solidFill>
                  <a:srgbClr val="464646"/>
                </a:solidFill>
              </a:rPr>
              <a:t>Como dar banho em gato? É realmente necessário?</a:t>
            </a:r>
            <a:endParaRPr lang="pt-BR" sz="100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pt-BR" sz="9200" b="0" strike="noStrike" spc="-1" dirty="0">
                <a:solidFill>
                  <a:srgbClr val="464646"/>
                </a:solidFill>
              </a:rPr>
              <a:t>	</a:t>
            </a:r>
            <a:r>
              <a:rPr lang="pt-BR" sz="10000" b="0" strike="noStrike" spc="-1" dirty="0">
                <a:solidFill>
                  <a:srgbClr val="464646"/>
                </a:solidFill>
              </a:rPr>
              <a:t>Antes de saber como dar banho em gato, é preciso entender que ele só é indicado em casos específicos, quando há indicação do médico veterinário. Há diversos motivos para que o felino não tome banhos frequentes. Um deles é o estresse causado pelo contato com a água. [...]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pt-BR" sz="10000" b="0" strike="noStrike" spc="-1" dirty="0">
                <a:solidFill>
                  <a:srgbClr val="464646"/>
                </a:solidFill>
              </a:rPr>
              <a:t>	Outro ponto muito importante é que ao lavar o felino com xampu, você tira o feromônio que ele tem em sua pele, que serve como a identidade do gato e, também, está relacionado com o bem-estar. É por isso que, depois que uma pessoa dar banho em um bichano, ele tende a se lamber compulsivamente.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pt-BR" sz="10000" b="0" strike="noStrike" spc="-1" dirty="0">
                <a:solidFill>
                  <a:srgbClr val="464646"/>
                </a:solidFill>
              </a:rPr>
              <a:t>	Por isso, na maioria das vezes, o melhor é deixar o próprio felino se lavar, ao se lamber. E que você entenda o comportamento do felino.</a:t>
            </a:r>
          </a:p>
          <a:p>
            <a:pPr algn="just">
              <a:lnSpc>
                <a:spcPct val="100000"/>
              </a:lnSpc>
              <a:spcBef>
                <a:spcPts val="961"/>
              </a:spcBef>
              <a:tabLst>
                <a:tab pos="0" algn="l"/>
              </a:tabLst>
            </a:pPr>
            <a:r>
              <a:rPr lang="pt-BR" sz="4800" b="0" strike="noStrike" spc="-1" dirty="0">
                <a:solidFill>
                  <a:srgbClr val="464646"/>
                </a:solidFill>
                <a:latin typeface="Tahoma"/>
              </a:rPr>
              <a:t>Disponível em: https://matsudapet.com.br/blog/como-dar-banho-em-gato-veja-como-fazer-e-se-e-</a:t>
            </a:r>
            <a:r>
              <a:rPr lang="pt-BR" sz="4800" b="0" strike="noStrike" spc="-1" dirty="0" err="1">
                <a:solidFill>
                  <a:srgbClr val="464646"/>
                </a:solidFill>
                <a:latin typeface="Tahoma"/>
              </a:rPr>
              <a:t>necessario</a:t>
            </a:r>
            <a:r>
              <a:rPr lang="pt-BR" sz="4800" b="0" strike="noStrike" spc="-1" dirty="0">
                <a:solidFill>
                  <a:srgbClr val="464646"/>
                </a:solidFill>
                <a:latin typeface="Tahoma"/>
              </a:rPr>
              <a:t>/. Acesso em: 13 de abril de 2021. (Texto adaptado)</a:t>
            </a: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4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4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4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pt-BR" sz="8000" b="0" strike="noStrike" spc="-1" dirty="0">
                <a:solidFill>
                  <a:srgbClr val="464646"/>
                </a:solidFill>
                <a:latin typeface="Arial"/>
              </a:rPr>
              <a:t>                                           </a:t>
            </a:r>
            <a:endParaRPr lang="pt-BR" sz="80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80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-1"/>
            <a:ext cx="2438401" cy="1045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1" name="Título 1"/>
          <p:cNvSpPr txBox="1"/>
          <p:nvPr/>
        </p:nvSpPr>
        <p:spPr>
          <a:xfrm>
            <a:off x="464457" y="116640"/>
            <a:ext cx="8984343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 2 – questão 7 </a:t>
            </a:r>
            <a:endParaRPr lang="pt-BR" sz="3200" b="0" strike="noStrike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" name="Espaço Reservado para Conteúdo 2"/>
          <p:cNvSpPr txBox="1"/>
          <p:nvPr/>
        </p:nvSpPr>
        <p:spPr>
          <a:xfrm>
            <a:off x="200520" y="954720"/>
            <a:ext cx="9576720" cy="56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r>
              <a:rPr lang="pt-BR" sz="5100" b="1" strike="noStrike" spc="-1" dirty="0">
                <a:solidFill>
                  <a:srgbClr val="464646"/>
                </a:solidFill>
                <a:latin typeface="Tahoma"/>
              </a:rPr>
              <a:t> </a:t>
            </a: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endParaRPr lang="pt-BR" sz="5100" b="0" strike="noStrike" spc="-1" dirty="0">
              <a:solidFill>
                <a:srgbClr val="464646"/>
              </a:solidFill>
              <a:latin typeface="Tahoma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  <a:tabLst>
                <a:tab pos="0" algn="l"/>
              </a:tabLst>
            </a:pPr>
            <a:r>
              <a:rPr lang="pt-BR" sz="4800" b="0" strike="noStrike" spc="-1" dirty="0">
                <a:solidFill>
                  <a:srgbClr val="000000"/>
                </a:solidFill>
                <a:latin typeface="Arial"/>
              </a:rPr>
              <a:t>Disponível em: DAVIS, Jim. Garfield e seus amigos. Porto Alegre: L&amp;PM, 2013, p. 126</a:t>
            </a:r>
            <a:endParaRPr lang="pt-BR" sz="48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7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4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4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4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4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4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4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r>
              <a:rPr lang="pt-BR" sz="7400" b="0" strike="noStrike" spc="-1" dirty="0">
                <a:solidFill>
                  <a:srgbClr val="464646"/>
                </a:solidFill>
                <a:latin typeface="Tahoma"/>
                <a:ea typeface="SimSun"/>
              </a:rPr>
              <a:t>                            </a:t>
            </a: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00000"/>
              </a:lnSpc>
              <a:spcBef>
                <a:spcPts val="256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pt-BR" sz="8000" b="0" strike="noStrike" spc="-1" dirty="0">
                <a:solidFill>
                  <a:srgbClr val="464646"/>
                </a:solidFill>
                <a:latin typeface="Arial"/>
                <a:ea typeface="SimSun"/>
              </a:rPr>
              <a:t>                                           </a:t>
            </a:r>
            <a:endParaRPr lang="pt-BR" sz="80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8000" b="0" strike="noStrike" spc="-1" dirty="0">
              <a:solidFill>
                <a:srgbClr val="464646"/>
              </a:solidFill>
              <a:latin typeface="Tahoma"/>
            </a:endParaRPr>
          </a:p>
        </p:txBody>
      </p:sp>
      <p:pic>
        <p:nvPicPr>
          <p:cNvPr id="223" name="image19.png"/>
          <p:cNvPicPr/>
          <p:nvPr/>
        </p:nvPicPr>
        <p:blipFill>
          <a:blip r:embed="rId3" cstate="print"/>
          <a:stretch/>
        </p:blipFill>
        <p:spPr>
          <a:xfrm>
            <a:off x="0" y="1820182"/>
            <a:ext cx="9906000" cy="5037817"/>
          </a:xfrm>
          <a:prstGeom prst="rect">
            <a:avLst/>
          </a:prstGeom>
          <a:ln w="0"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0" y="1277257"/>
            <a:ext cx="506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Leia o texto.</a:t>
            </a:r>
            <a:endParaRPr lang="pt-BR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ítulo 1"/>
          <p:cNvSpPr txBox="1"/>
          <p:nvPr/>
        </p:nvSpPr>
        <p:spPr>
          <a:xfrm>
            <a:off x="200520" y="196948"/>
            <a:ext cx="9705240" cy="639692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Tahoma"/>
              </a:rPr>
              <a:t>Questão 01 </a:t>
            </a:r>
            <a:endParaRPr lang="pt-BR" sz="32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4" name="Espaço Reservado para Conteúdo 2"/>
          <p:cNvSpPr txBox="1"/>
          <p:nvPr/>
        </p:nvSpPr>
        <p:spPr>
          <a:xfrm>
            <a:off x="200520" y="836640"/>
            <a:ext cx="9360720" cy="5256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32500" lnSpcReduction="10000"/>
          </a:bodyPr>
          <a:lstStyle/>
          <a:p>
            <a:pPr>
              <a:lnSpc>
                <a:spcPct val="100000"/>
              </a:lnSpc>
              <a:spcBef>
                <a:spcPts val="510"/>
              </a:spcBef>
            </a:pPr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r>
              <a:rPr lang="pt-BR" sz="2550" b="0" strike="noStrike" spc="-1">
                <a:solidFill>
                  <a:srgbClr val="464646"/>
                </a:solidFill>
                <a:latin typeface="Tahoma"/>
              </a:rPr>
              <a:t>                                  </a:t>
            </a: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255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255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255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255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255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255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255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255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255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255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2550" b="0" strike="noStrike" spc="-1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pt-BR" sz="8000" b="0" strike="noStrike" spc="-1">
                <a:solidFill>
                  <a:srgbClr val="464646"/>
                </a:solidFill>
                <a:latin typeface="Arial"/>
              </a:rPr>
              <a:t>                                                                  </a:t>
            </a:r>
            <a:endParaRPr lang="pt-BR" sz="80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80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80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80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80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pt-BR" sz="8000" b="0" strike="noStrike" spc="-1">
                <a:solidFill>
                  <a:srgbClr val="464646"/>
                </a:solidFill>
                <a:latin typeface="Arial"/>
              </a:rPr>
              <a:t>                                           </a:t>
            </a:r>
            <a:endParaRPr lang="pt-BR" sz="80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80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85" name="CaixaDeTexto 5"/>
          <p:cNvSpPr/>
          <p:nvPr/>
        </p:nvSpPr>
        <p:spPr>
          <a:xfrm>
            <a:off x="344520" y="1167618"/>
            <a:ext cx="9360720" cy="56257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Arial"/>
              </a:rPr>
              <a:t>	             	</a:t>
            </a:r>
            <a:r>
              <a:rPr lang="pt-BR" sz="500" b="0" strike="noStrike" spc="-1" dirty="0">
                <a:solidFill>
                  <a:srgbClr val="000000"/>
                </a:solidFill>
                <a:latin typeface="Arial"/>
              </a:rPr>
              <a:t>	</a:t>
            </a:r>
            <a:r>
              <a:rPr lang="pt-BR" sz="2500" b="1" strike="noStrike" spc="-1" dirty="0">
                <a:solidFill>
                  <a:srgbClr val="464646"/>
                </a:solidFill>
                <a:latin typeface="Arial"/>
                <a:ea typeface="SimSun"/>
              </a:rPr>
              <a:t>O Lobo e a Ovelha</a:t>
            </a:r>
            <a:endParaRPr lang="pt-BR" sz="2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201"/>
              </a:spcAft>
            </a:pPr>
            <a:endParaRPr lang="pt-BR" sz="1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lang="pt-BR" sz="2500" b="0" strike="noStrike" spc="-1" dirty="0">
                <a:solidFill>
                  <a:srgbClr val="464646"/>
                </a:solidFill>
                <a:latin typeface="Arial"/>
                <a:ea typeface="SimSun"/>
              </a:rPr>
              <a:t>	Um lobo, muito ferido devido a várias mordidas de cachorros, descansava doente e bastante alquebrado em sua toca. Como estava com fome, ele chamou uma ovelha que passava ali perto, e pediu-lhe para trazer um pouco da água de um riacho que corria ao lado dela.</a:t>
            </a:r>
            <a:endParaRPr lang="pt-BR" sz="25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lang="pt-BR" sz="2500" b="0" strike="noStrike" spc="-1" dirty="0">
                <a:solidFill>
                  <a:srgbClr val="464646"/>
                </a:solidFill>
                <a:latin typeface="Arial"/>
                <a:ea typeface="SimSun"/>
              </a:rPr>
              <a:t>	Assim, falou o lobo:</a:t>
            </a:r>
            <a:endParaRPr lang="pt-BR" sz="25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lang="pt-BR" sz="2500" b="0" strike="noStrike" spc="-1" dirty="0">
                <a:solidFill>
                  <a:srgbClr val="464646"/>
                </a:solidFill>
                <a:latin typeface="Arial"/>
                <a:ea typeface="SimSun"/>
              </a:rPr>
              <a:t>	— Se você me trouxer água, eu ficarei em condições de conseguir meu próprio alimento.</a:t>
            </a:r>
            <a:endParaRPr lang="pt-BR" sz="25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lang="pt-BR" sz="2500" b="0" strike="noStrike" spc="-1" dirty="0">
                <a:solidFill>
                  <a:srgbClr val="464646"/>
                </a:solidFill>
                <a:latin typeface="Arial"/>
                <a:ea typeface="SimSun"/>
              </a:rPr>
              <a:t>	― Claro! respondeu a ovelha.</a:t>
            </a:r>
            <a:endParaRPr lang="pt-BR" sz="25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01"/>
              </a:spcAft>
            </a:pPr>
            <a:r>
              <a:rPr lang="pt-BR" sz="2500" b="0" strike="noStrike" spc="-1" dirty="0">
                <a:solidFill>
                  <a:srgbClr val="464646"/>
                </a:solidFill>
                <a:latin typeface="Arial"/>
                <a:ea typeface="SimSun"/>
              </a:rPr>
              <a:t>	― Se eu levar água para você, sem dúvida eu serei esse alimento.</a:t>
            </a:r>
            <a:endParaRPr lang="pt-BR" sz="25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Aft>
                <a:spcPts val="201"/>
              </a:spcAft>
            </a:pPr>
            <a:r>
              <a:rPr lang="pt-BR" sz="1200" b="0" strike="noStrike" spc="-1" dirty="0">
                <a:solidFill>
                  <a:srgbClr val="464646"/>
                </a:solidFill>
                <a:latin typeface="Arial"/>
                <a:ea typeface="SimSun"/>
              </a:rPr>
              <a:t>Disponível em: http://cantinhodasfabulas.vilabol.uol.com.br/oloboeaove lha.html. Acesso em: 20 nov. 2018.</a:t>
            </a:r>
            <a:endParaRPr lang="pt-BR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Tahoma"/>
                <a:ea typeface="Microsoft YaHei"/>
              </a:rPr>
              <a:t>Questão  07 - D15</a:t>
            </a:r>
            <a:r>
              <a:rPr lang="pt-BR" sz="2400" b="1" strike="noStrike" cap="all" spc="-1" dirty="0">
                <a:solidFill>
                  <a:srgbClr val="000000"/>
                </a:solidFill>
                <a:latin typeface="Tahoma"/>
              </a:rPr>
              <a:t>                                  </a:t>
            </a:r>
            <a:r>
              <a:rPr lang="pt-BR" sz="3200" b="1" strike="noStrike" cap="all" spc="-1" dirty="0">
                <a:solidFill>
                  <a:srgbClr val="000000"/>
                </a:solidFill>
                <a:latin typeface="Tahoma"/>
              </a:rPr>
              <a:t>  </a:t>
            </a:r>
            <a:r>
              <a:rPr lang="pt-BR" sz="1800" b="1" strike="noStrike" cap="all" spc="-1" dirty="0">
                <a:solidFill>
                  <a:srgbClr val="000000"/>
                </a:solidFill>
                <a:latin typeface="Tahoma"/>
              </a:rPr>
              <a:t>(PROVA Paraná)   </a:t>
            </a:r>
            <a:endParaRPr lang="pt-BR" sz="18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25" name="Espaço Reservado para Conteúdo 2"/>
          <p:cNvSpPr txBox="1"/>
          <p:nvPr/>
        </p:nvSpPr>
        <p:spPr>
          <a:xfrm>
            <a:off x="200520" y="1799769"/>
            <a:ext cx="9705480" cy="494937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spcAft>
                <a:spcPts val="2200"/>
              </a:spcAft>
              <a:tabLst>
                <a:tab pos="0" algn="l"/>
              </a:tabLst>
            </a:pPr>
            <a:r>
              <a:rPr lang="pt-BR" sz="3200" b="1" strike="noStrike" spc="-1" dirty="0">
                <a:solidFill>
                  <a:srgbClr val="464646"/>
                </a:solidFill>
                <a:latin typeface="Tahoma"/>
              </a:rPr>
              <a:t> </a:t>
            </a:r>
            <a:r>
              <a:rPr lang="pt-BR" sz="3200" b="1" strike="noStrike" spc="-1" dirty="0" smtClean="0">
                <a:solidFill>
                  <a:srgbClr val="000000"/>
                </a:solidFill>
                <a:latin typeface="Tahoma"/>
                <a:ea typeface="SimSun"/>
              </a:rPr>
              <a:t>Esses </a:t>
            </a:r>
            <a:r>
              <a:rPr lang="pt-BR" sz="3200" b="1" strike="noStrike" spc="-1" dirty="0">
                <a:solidFill>
                  <a:srgbClr val="000000"/>
                </a:solidFill>
                <a:latin typeface="Tahoma"/>
                <a:ea typeface="SimSun"/>
              </a:rPr>
              <a:t>dois textos mostram </a:t>
            </a:r>
            <a:endParaRPr lang="pt-BR" sz="3200" b="1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spcAft>
                <a:spcPts val="2200"/>
              </a:spcAft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Tahoma"/>
                <a:ea typeface="SimSun"/>
              </a:rPr>
              <a:t>(A) a forma correta de dar banho nos gatos.</a:t>
            </a: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spcAft>
                <a:spcPts val="2200"/>
              </a:spcAft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Tahoma"/>
                <a:ea typeface="SimSun"/>
              </a:rPr>
              <a:t>(B) a importância de dar banho em seu gato.</a:t>
            </a: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spcAft>
                <a:spcPts val="2200"/>
              </a:spcAft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Tahoma"/>
                <a:ea typeface="SimSun"/>
              </a:rPr>
              <a:t>(C) o comportamento dos gatos na hora do banho.</a:t>
            </a: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spcAft>
                <a:spcPts val="2200"/>
              </a:spcAft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Tahoma"/>
                <a:ea typeface="SimSun"/>
              </a:rPr>
              <a:t>(D) o produto correto para usar no banho dos gatos</a:t>
            </a:r>
            <a:r>
              <a:rPr lang="pt-BR" sz="3200" b="0" strike="noStrike" spc="-1" dirty="0" smtClean="0">
                <a:solidFill>
                  <a:srgbClr val="000000"/>
                </a:solidFill>
                <a:latin typeface="Tahoma"/>
                <a:ea typeface="SimSun"/>
              </a:rPr>
              <a:t>.</a:t>
            </a: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Tahoma"/>
                <a:ea typeface="Microsoft YaHei"/>
              </a:rPr>
              <a:t>Questão  07 - D15</a:t>
            </a:r>
            <a:r>
              <a:rPr lang="pt-BR" sz="2400" b="1" strike="noStrike" cap="all" spc="-1" dirty="0">
                <a:solidFill>
                  <a:srgbClr val="000000"/>
                </a:solidFill>
                <a:latin typeface="Tahoma"/>
              </a:rPr>
              <a:t>                                  </a:t>
            </a:r>
            <a:r>
              <a:rPr lang="pt-BR" sz="3200" b="1" strike="noStrike" cap="all" spc="-1" dirty="0">
                <a:solidFill>
                  <a:srgbClr val="000000"/>
                </a:solidFill>
                <a:latin typeface="Tahoma"/>
              </a:rPr>
              <a:t>  </a:t>
            </a:r>
            <a:r>
              <a:rPr lang="pt-BR" sz="1800" b="1" strike="noStrike" cap="all" spc="-1" dirty="0">
                <a:solidFill>
                  <a:srgbClr val="000000"/>
                </a:solidFill>
                <a:latin typeface="Tahoma"/>
              </a:rPr>
              <a:t>(PROVA Paraná)   </a:t>
            </a:r>
            <a:endParaRPr lang="pt-BR" sz="18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25" name="Espaço Reservado para Conteúdo 2"/>
          <p:cNvSpPr txBox="1"/>
          <p:nvPr/>
        </p:nvSpPr>
        <p:spPr>
          <a:xfrm>
            <a:off x="200520" y="1799769"/>
            <a:ext cx="9705480" cy="494937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spcAft>
                <a:spcPts val="2200"/>
              </a:spcAft>
              <a:tabLst>
                <a:tab pos="0" algn="l"/>
              </a:tabLst>
            </a:pPr>
            <a:r>
              <a:rPr lang="pt-BR" sz="3200" b="1" strike="noStrike" spc="-1" dirty="0">
                <a:solidFill>
                  <a:srgbClr val="464646"/>
                </a:solidFill>
                <a:latin typeface="Tahoma"/>
              </a:rPr>
              <a:t> </a:t>
            </a:r>
            <a:r>
              <a:rPr lang="pt-BR" sz="3200" b="1" strike="noStrike" spc="-1" dirty="0" smtClean="0">
                <a:solidFill>
                  <a:srgbClr val="000000"/>
                </a:solidFill>
                <a:latin typeface="Tahoma"/>
                <a:ea typeface="SimSun"/>
              </a:rPr>
              <a:t>Esses </a:t>
            </a:r>
            <a:r>
              <a:rPr lang="pt-BR" sz="3200" b="1" strike="noStrike" spc="-1" dirty="0">
                <a:solidFill>
                  <a:srgbClr val="000000"/>
                </a:solidFill>
                <a:latin typeface="Tahoma"/>
                <a:ea typeface="SimSun"/>
              </a:rPr>
              <a:t>dois textos mostram </a:t>
            </a:r>
            <a:endParaRPr lang="pt-BR" sz="3200" b="1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spcAft>
                <a:spcPts val="2200"/>
              </a:spcAft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Tahoma"/>
                <a:ea typeface="SimSun"/>
              </a:rPr>
              <a:t>(A) a forma correta de dar banho nos gatos.</a:t>
            </a: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spcAft>
                <a:spcPts val="2200"/>
              </a:spcAft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Tahoma"/>
                <a:ea typeface="SimSun"/>
              </a:rPr>
              <a:t>(B) a importância de dar banho em seu gato.</a:t>
            </a: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spcAft>
                <a:spcPts val="2200"/>
              </a:spcAft>
              <a:tabLst>
                <a:tab pos="0" algn="l"/>
              </a:tabLst>
            </a:pPr>
            <a:r>
              <a:rPr lang="pt-BR" sz="3200" b="1" strike="noStrike" spc="-1" dirty="0">
                <a:solidFill>
                  <a:srgbClr val="FF0000"/>
                </a:solidFill>
                <a:latin typeface="Tahoma"/>
                <a:ea typeface="SimSun"/>
              </a:rPr>
              <a:t>(C) o comportamento dos gatos na hora do banho.</a:t>
            </a:r>
            <a:endParaRPr lang="pt-BR" sz="3200" b="1" strike="noStrike" spc="-1" dirty="0">
              <a:solidFill>
                <a:srgbClr val="FF0000"/>
              </a:solidFill>
              <a:latin typeface="Tahoma"/>
            </a:endParaRPr>
          </a:p>
          <a:p>
            <a:pPr algn="just">
              <a:spcAft>
                <a:spcPts val="2200"/>
              </a:spcAft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Tahoma"/>
                <a:ea typeface="SimSun"/>
              </a:rPr>
              <a:t>(D) o produto correto para usar no banho dos gatos</a:t>
            </a:r>
            <a:r>
              <a:rPr lang="pt-BR" sz="3200" b="0" strike="noStrike" spc="-1" dirty="0" smtClean="0">
                <a:solidFill>
                  <a:srgbClr val="000000"/>
                </a:solidFill>
                <a:latin typeface="Tahoma"/>
                <a:ea typeface="SimSun"/>
              </a:rPr>
              <a:t>.</a:t>
            </a: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Questões - 08 a 11 </a:t>
            </a:r>
            <a:r>
              <a:rPr lang="pt-BR" sz="2000" b="1" strike="noStrike" cap="all" spc="-1">
                <a:solidFill>
                  <a:srgbClr val="000000"/>
                </a:solidFill>
                <a:latin typeface="Tahoma"/>
              </a:rPr>
              <a:t> </a:t>
            </a:r>
            <a:endParaRPr lang="pt-BR" sz="20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29" name="Espaço Reservado para Conteúdo 2"/>
          <p:cNvSpPr txBox="1"/>
          <p:nvPr/>
        </p:nvSpPr>
        <p:spPr>
          <a:xfrm>
            <a:off x="200520" y="1186944"/>
            <a:ext cx="9576720" cy="556219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r>
              <a:rPr lang="pt-BR" sz="5100" b="1" strike="noStrike" spc="-1" dirty="0">
                <a:solidFill>
                  <a:srgbClr val="464646"/>
                </a:solidFill>
                <a:latin typeface="Tahoma"/>
              </a:rPr>
              <a:t> </a:t>
            </a:r>
            <a:r>
              <a:rPr lang="pt-BR" sz="10800" b="1" strike="noStrike" spc="-1" dirty="0" smtClean="0">
                <a:solidFill>
                  <a:srgbClr val="464646"/>
                </a:solidFill>
                <a:ea typeface="SimSun"/>
              </a:rPr>
              <a:t>O </a:t>
            </a:r>
            <a:r>
              <a:rPr lang="pt-BR" sz="10800" b="1" strike="noStrike" spc="-1" dirty="0">
                <a:solidFill>
                  <a:srgbClr val="464646"/>
                </a:solidFill>
                <a:ea typeface="SimSun"/>
              </a:rPr>
              <a:t>macaco e o crocodilo</a:t>
            </a:r>
            <a:endParaRPr lang="pt-BR" sz="10800" b="0" strike="noStrike" spc="-1" dirty="0">
              <a:solidFill>
                <a:srgbClr val="464646"/>
              </a:solidFill>
            </a:endParaRPr>
          </a:p>
          <a:p>
            <a:pPr>
              <a:lnSpc>
                <a:spcPct val="100000"/>
              </a:lnSpc>
              <a:spcBef>
                <a:spcPts val="961"/>
              </a:spcBef>
              <a:tabLst>
                <a:tab pos="0" algn="l"/>
              </a:tabLst>
            </a:pPr>
            <a:endParaRPr lang="pt-BR" sz="1200" b="0" strike="noStrike" spc="-1" dirty="0">
              <a:solidFill>
                <a:srgbClr val="464646"/>
              </a:solidFill>
            </a:endParaRPr>
          </a:p>
          <a:p>
            <a:pPr indent="711200" algn="just">
              <a:lnSpc>
                <a:spcPct val="120000"/>
              </a:lnSpc>
              <a:tabLst>
                <a:tab pos="0" algn="l"/>
              </a:tabLst>
            </a:pPr>
            <a:r>
              <a:rPr lang="pt-BR" sz="10000" b="0" strike="noStrike" spc="-1" dirty="0" smtClean="0">
                <a:solidFill>
                  <a:srgbClr val="464646"/>
                </a:solidFill>
                <a:ea typeface="SimSun"/>
              </a:rPr>
              <a:t>O macaco vivia numa mangueira perto da margem do rio. Certo dia, um crocodilo se aproximou e disse ao macaco:</a:t>
            </a:r>
            <a:endParaRPr lang="pt-BR" sz="10000" b="0" strike="noStrike" spc="-1" dirty="0" smtClean="0">
              <a:solidFill>
                <a:srgbClr val="464646"/>
              </a:solidFill>
            </a:endParaRPr>
          </a:p>
          <a:p>
            <a:pPr indent="711200" algn="just">
              <a:lnSpc>
                <a:spcPct val="120000"/>
              </a:lnSpc>
              <a:tabLst>
                <a:tab pos="0" algn="l"/>
              </a:tabLst>
            </a:pPr>
            <a:r>
              <a:rPr lang="pt-BR" sz="10000" b="0" strike="noStrike" spc="-1" dirty="0" smtClean="0">
                <a:solidFill>
                  <a:srgbClr val="464646"/>
                </a:solidFill>
                <a:ea typeface="SimSun"/>
              </a:rPr>
              <a:t>— Desça da árvore para brincar comigo.</a:t>
            </a:r>
            <a:endParaRPr lang="pt-BR" sz="10000" b="0" strike="noStrike" spc="-1" dirty="0" smtClean="0">
              <a:solidFill>
                <a:srgbClr val="464646"/>
              </a:solidFill>
            </a:endParaRPr>
          </a:p>
          <a:p>
            <a:pPr indent="711200" algn="just">
              <a:lnSpc>
                <a:spcPct val="120000"/>
              </a:lnSpc>
              <a:tabLst>
                <a:tab pos="0" algn="l"/>
              </a:tabLst>
            </a:pPr>
            <a:r>
              <a:rPr lang="pt-BR" sz="10000" b="0" strike="noStrike" spc="-1" dirty="0" smtClean="0">
                <a:solidFill>
                  <a:srgbClr val="464646"/>
                </a:solidFill>
                <a:ea typeface="SimSun"/>
              </a:rPr>
              <a:t>— Eu não posso brincar com estranhos — respondeu o macaco.</a:t>
            </a:r>
            <a:endParaRPr lang="pt-BR" sz="10000" b="0" strike="noStrike" spc="-1" dirty="0" smtClean="0">
              <a:solidFill>
                <a:srgbClr val="464646"/>
              </a:solidFill>
            </a:endParaRPr>
          </a:p>
          <a:p>
            <a:pPr indent="711200" algn="just">
              <a:lnSpc>
                <a:spcPct val="120000"/>
              </a:lnSpc>
              <a:tabLst>
                <a:tab pos="0" algn="l"/>
              </a:tabLst>
            </a:pPr>
            <a:r>
              <a:rPr lang="pt-BR" sz="10000" b="0" strike="noStrike" spc="-1" dirty="0" smtClean="0">
                <a:solidFill>
                  <a:srgbClr val="464646"/>
                </a:solidFill>
                <a:ea typeface="SimSun"/>
              </a:rPr>
              <a:t>— Eu quero lhe mostrar uma mangueira do outro lado do rio.</a:t>
            </a:r>
            <a:endParaRPr lang="pt-BR" sz="10000" b="0" strike="noStrike" spc="-1" dirty="0" smtClean="0">
              <a:solidFill>
                <a:srgbClr val="464646"/>
              </a:solidFill>
            </a:endParaRPr>
          </a:p>
          <a:p>
            <a:pPr indent="711200" algn="just">
              <a:lnSpc>
                <a:spcPct val="120000"/>
              </a:lnSpc>
              <a:tabLst>
                <a:tab pos="0" algn="l"/>
              </a:tabLst>
            </a:pPr>
            <a:r>
              <a:rPr lang="pt-BR" sz="10000" b="0" strike="noStrike" spc="-1" dirty="0" smtClean="0">
                <a:solidFill>
                  <a:srgbClr val="464646"/>
                </a:solidFill>
                <a:ea typeface="SimSun"/>
              </a:rPr>
              <a:t>— Mas eu não sei nadar. </a:t>
            </a:r>
            <a:endParaRPr lang="pt-BR" sz="10000" b="0" strike="noStrike" spc="-1" dirty="0" smtClean="0">
              <a:solidFill>
                <a:srgbClr val="464646"/>
              </a:solidFill>
            </a:endParaRPr>
          </a:p>
          <a:p>
            <a:pPr indent="711200" algn="just">
              <a:lnSpc>
                <a:spcPct val="120000"/>
              </a:lnSpc>
              <a:tabLst>
                <a:tab pos="0" algn="l"/>
              </a:tabLst>
            </a:pPr>
            <a:r>
              <a:rPr lang="pt-BR" sz="10000" b="0" strike="noStrike" spc="-1" dirty="0" smtClean="0">
                <a:solidFill>
                  <a:srgbClr val="464646"/>
                </a:solidFill>
                <a:ea typeface="SimSun"/>
              </a:rPr>
              <a:t>— Não tem problema — sorriu o crocodilo. — Pule nas minhas costas, eu o ajudo a atravessar o rio.</a:t>
            </a:r>
            <a:endParaRPr lang="pt-BR" sz="10000" b="0" strike="noStrike" spc="-1" dirty="0" smtClean="0">
              <a:solidFill>
                <a:srgbClr val="464646"/>
              </a:solidFill>
            </a:endParaRPr>
          </a:p>
          <a:p>
            <a:pPr indent="711200" algn="just">
              <a:lnSpc>
                <a:spcPct val="120000"/>
              </a:lnSpc>
              <a:tabLst>
                <a:tab pos="0" algn="l"/>
              </a:tabLst>
            </a:pPr>
            <a:r>
              <a:rPr lang="pt-BR" sz="10000" b="0" strike="noStrike" spc="-1" dirty="0" smtClean="0">
                <a:solidFill>
                  <a:srgbClr val="464646"/>
                </a:solidFill>
                <a:ea typeface="SimSun"/>
              </a:rPr>
              <a:t>O macaco aceitou e logo estavam no meio do rio. De repente, o crocodilo começou a mergulhar com o macaco ainda em suas costas.</a:t>
            </a:r>
            <a:endParaRPr lang="pt-BR" sz="10000" b="0" strike="noStrike" spc="-1" dirty="0" smtClean="0">
              <a:solidFill>
                <a:srgbClr val="464646"/>
              </a:solidFill>
            </a:endParaRPr>
          </a:p>
          <a:p>
            <a:pPr indent="711200" algn="just">
              <a:lnSpc>
                <a:spcPct val="120000"/>
              </a:lnSpc>
              <a:tabLst>
                <a:tab pos="0" algn="l"/>
              </a:tabLst>
            </a:pPr>
            <a:r>
              <a:rPr lang="pt-BR" sz="10000" b="0" strike="noStrike" spc="-1" dirty="0" smtClean="0">
                <a:solidFill>
                  <a:srgbClr val="464646"/>
                </a:solidFill>
                <a:ea typeface="SimSun"/>
              </a:rPr>
              <a:t>— Pare! Estou me afogando! — gritou o macaco.</a:t>
            </a:r>
            <a:endParaRPr lang="pt-BR" sz="10000" b="0" strike="noStrike" spc="-1" dirty="0" smtClean="0">
              <a:solidFill>
                <a:srgbClr val="464646"/>
              </a:solidFill>
            </a:endParaRPr>
          </a:p>
          <a:p>
            <a:pPr algn="just">
              <a:lnSpc>
                <a:spcPct val="17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96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96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96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96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96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96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r>
              <a:rPr lang="pt-BR" sz="7400" b="0" strike="noStrike" spc="-1" dirty="0">
                <a:solidFill>
                  <a:srgbClr val="464646"/>
                </a:solidFill>
                <a:latin typeface="Tahoma"/>
                <a:ea typeface="SimSun"/>
              </a:rPr>
              <a:t>                            </a:t>
            </a: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00000"/>
              </a:lnSpc>
              <a:spcBef>
                <a:spcPts val="256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pt-BR" sz="8000" b="0" strike="noStrike" spc="-1" dirty="0">
                <a:solidFill>
                  <a:srgbClr val="464646"/>
                </a:solidFill>
                <a:latin typeface="Arial"/>
                <a:ea typeface="SimSun"/>
              </a:rPr>
              <a:t>                                           </a:t>
            </a:r>
            <a:endParaRPr lang="pt-BR" sz="80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80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aixaDeTexto 2"/>
          <p:cNvSpPr/>
          <p:nvPr/>
        </p:nvSpPr>
        <p:spPr>
          <a:xfrm>
            <a:off x="174171" y="711200"/>
            <a:ext cx="9550399" cy="62832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t-BR" sz="2500" b="0" strike="noStrike" spc="-1" dirty="0">
                <a:solidFill>
                  <a:schemeClr val="tx2"/>
                </a:solidFill>
                <a:latin typeface="Arial"/>
              </a:rPr>
              <a:t>— Segure-se — o crocodilo sorriu. — Eu vou afogá-lo, pois quero comer coração de macaco no jantar e você foi burro ao confiar em mim.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t-BR" sz="2500" b="0" strike="noStrike" spc="-1" dirty="0">
                <a:solidFill>
                  <a:schemeClr val="tx2"/>
                </a:solidFill>
                <a:latin typeface="Arial"/>
              </a:rPr>
              <a:t>— Ah — lamentou o macaco. — Se você tivesse falado a verdade, eu teria trazido meu coração.  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t-BR" sz="2500" b="0" strike="noStrike" spc="-1" dirty="0">
                <a:solidFill>
                  <a:schemeClr val="tx2"/>
                </a:solidFill>
                <a:latin typeface="Arial"/>
              </a:rPr>
              <a:t>— Quer dizer que você deixou seu coração na mangueira?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t-BR" sz="2500" b="0" strike="noStrike" spc="-1" dirty="0">
                <a:solidFill>
                  <a:schemeClr val="tx2"/>
                </a:solidFill>
                <a:latin typeface="Arial"/>
              </a:rPr>
              <a:t>— perguntou, descrente, o crocodilo.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t-BR" sz="2500" b="0" strike="noStrike" spc="-1" dirty="0">
                <a:solidFill>
                  <a:schemeClr val="tx2"/>
                </a:solidFill>
                <a:latin typeface="Arial"/>
              </a:rPr>
              <a:t>— Mas é claro — respondeu o macaco.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t-BR" sz="2500" b="0" strike="noStrike" spc="-1" dirty="0">
                <a:solidFill>
                  <a:schemeClr val="tx2"/>
                </a:solidFill>
                <a:latin typeface="Arial"/>
              </a:rPr>
              <a:t>— Vamos voltar e pegá-lo agora mesmo! Segure-se aí!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t-BR" sz="2500" b="0" strike="noStrike" spc="-1" dirty="0">
                <a:solidFill>
                  <a:schemeClr val="tx2"/>
                </a:solidFill>
                <a:latin typeface="Arial"/>
              </a:rPr>
              <a:t>Então o crocodilo deu meia volta e rumou para a mangueira do macaco. Assim que eles chegaram à margem, o macaco subiu na árvore e jogou uma manga na cabeça do crocodilo. 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pt-BR" sz="2500" b="0" strike="noStrike" spc="-1" dirty="0">
                <a:solidFill>
                  <a:schemeClr val="tx2"/>
                </a:solidFill>
                <a:latin typeface="Arial"/>
              </a:rPr>
              <a:t>— Meu coração está aqui em cima, crocodilo estúpido! — disse ele. — Se quiser comê-lo, vai ter de subir aqui e pegar!</a:t>
            </a:r>
          </a:p>
          <a:p>
            <a:pPr algn="just">
              <a:lnSpc>
                <a:spcPct val="120000"/>
              </a:lnSpc>
              <a:tabLst>
                <a:tab pos="0" algn="l"/>
              </a:tabLst>
            </a:pPr>
            <a:endParaRPr lang="pt-BR" sz="1200" b="0" strike="noStrike" spc="-1" dirty="0">
              <a:latin typeface="Arial"/>
            </a:endParaRPr>
          </a:p>
          <a:p>
            <a:pPr algn="r">
              <a:lnSpc>
                <a:spcPct val="120000"/>
              </a:lnSpc>
              <a:tabLst>
                <a:tab pos="0" algn="l"/>
              </a:tabLst>
            </a:pPr>
            <a:r>
              <a:rPr lang="pt-BR" sz="1050" b="0" strike="noStrike" spc="-1" dirty="0">
                <a:solidFill>
                  <a:srgbClr val="000000"/>
                </a:solidFill>
                <a:latin typeface="Tahoma"/>
              </a:rPr>
              <a:t>Disponível em: O macaco e o crocodilo, </a:t>
            </a:r>
            <a:r>
              <a:rPr lang="pt-BR" sz="1050" b="0" i="1" strike="noStrike" spc="-1" dirty="0">
                <a:solidFill>
                  <a:srgbClr val="000000"/>
                </a:solidFill>
                <a:latin typeface="Tahoma"/>
              </a:rPr>
              <a:t>Fábulas do mundo todo</a:t>
            </a:r>
            <a:r>
              <a:rPr lang="pt-BR" sz="1050" b="0" strike="noStrike" spc="-1" dirty="0">
                <a:solidFill>
                  <a:srgbClr val="000000"/>
                </a:solidFill>
                <a:latin typeface="Tahoma"/>
              </a:rPr>
              <a:t>. São Paulo: Editora Melhoramentos, 2004. pp. 35.36 (texto adaptado)</a:t>
            </a:r>
            <a:endParaRPr lang="pt-BR" sz="1050" b="0" strike="noStrike" spc="-1" dirty="0">
              <a:latin typeface="Arial"/>
            </a:endParaRPr>
          </a:p>
          <a:p>
            <a:pPr>
              <a:lnSpc>
                <a:spcPct val="170000"/>
              </a:lnSpc>
              <a:tabLst>
                <a:tab pos="0" algn="l"/>
              </a:tabLst>
            </a:pPr>
            <a:endParaRPr lang="pt-BR" sz="1050" b="0" strike="noStrike" spc="-1" dirty="0">
              <a:latin typeface="Arial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2743200" cy="435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[Continuação]</a:t>
            </a:r>
            <a:endParaRPr lang="pt-BR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08 – d4 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2" name="Espaço Reservado para Conteúdo 2"/>
          <p:cNvSpPr txBox="1"/>
          <p:nvPr/>
        </p:nvSpPr>
        <p:spPr>
          <a:xfrm>
            <a:off x="416520" y="1472976"/>
            <a:ext cx="9191937" cy="508747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32500" lnSpcReduction="20000"/>
          </a:bodyPr>
          <a:lstStyle/>
          <a:p>
            <a:pPr algn="just"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r>
              <a:rPr lang="pt-BR" sz="12800" b="1" strike="noStrike" spc="-1" dirty="0" smtClean="0">
                <a:solidFill>
                  <a:srgbClr val="464646"/>
                </a:solidFill>
                <a:ea typeface="SimSun"/>
              </a:rPr>
              <a:t>No </a:t>
            </a:r>
            <a:r>
              <a:rPr lang="pt-BR" sz="12800" b="1" strike="noStrike" spc="-1" dirty="0">
                <a:solidFill>
                  <a:srgbClr val="464646"/>
                </a:solidFill>
                <a:ea typeface="SimSun"/>
              </a:rPr>
              <a:t>final desse texto, o macaco mostrou-se</a:t>
            </a:r>
            <a:endParaRPr lang="pt-BR" sz="12800" b="1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12800" b="0" strike="noStrike" spc="-1" dirty="0">
                <a:solidFill>
                  <a:srgbClr val="464646"/>
                </a:solidFill>
                <a:ea typeface="SimSun"/>
              </a:rPr>
              <a:t>(A) confuso.</a:t>
            </a:r>
            <a:endParaRPr lang="pt-BR" sz="128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12800" b="0" strike="noStrike" spc="-1" dirty="0">
                <a:solidFill>
                  <a:srgbClr val="464646"/>
                </a:solidFill>
                <a:ea typeface="SimSun"/>
              </a:rPr>
              <a:t>(B) esperto.</a:t>
            </a:r>
            <a:endParaRPr lang="pt-BR" sz="128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12800" b="0" strike="noStrike" spc="-1" dirty="0">
                <a:solidFill>
                  <a:srgbClr val="464646"/>
                </a:solidFill>
                <a:ea typeface="SimSun"/>
              </a:rPr>
              <a:t>(C) ingênuo.</a:t>
            </a:r>
            <a:endParaRPr lang="pt-BR" sz="128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12800" b="0" strike="noStrike" spc="-1" dirty="0">
                <a:solidFill>
                  <a:srgbClr val="464646"/>
                </a:solidFill>
                <a:ea typeface="SimSun"/>
              </a:rPr>
              <a:t>(D) </a:t>
            </a:r>
            <a:r>
              <a:rPr lang="pt-BR" sz="12800" b="0" strike="noStrike" spc="-1" dirty="0" smtClean="0">
                <a:solidFill>
                  <a:srgbClr val="464646"/>
                </a:solidFill>
                <a:ea typeface="SimSun"/>
              </a:rPr>
              <a:t>paciente.</a:t>
            </a:r>
            <a:endParaRPr lang="pt-BR" sz="80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08 – d4 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2" name="Espaço Reservado para Conteúdo 2"/>
          <p:cNvSpPr txBox="1"/>
          <p:nvPr/>
        </p:nvSpPr>
        <p:spPr>
          <a:xfrm>
            <a:off x="416520" y="1472976"/>
            <a:ext cx="9191937" cy="508747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32500" lnSpcReduction="20000"/>
          </a:bodyPr>
          <a:lstStyle/>
          <a:p>
            <a:pPr algn="just"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r>
              <a:rPr lang="pt-BR" sz="12800" b="1" strike="noStrike" spc="-1" dirty="0" smtClean="0">
                <a:solidFill>
                  <a:srgbClr val="464646"/>
                </a:solidFill>
                <a:ea typeface="SimSun"/>
              </a:rPr>
              <a:t>No </a:t>
            </a:r>
            <a:r>
              <a:rPr lang="pt-BR" sz="12800" b="1" strike="noStrike" spc="-1" dirty="0">
                <a:solidFill>
                  <a:srgbClr val="464646"/>
                </a:solidFill>
                <a:ea typeface="SimSun"/>
              </a:rPr>
              <a:t>final desse texto, o macaco mostrou-se</a:t>
            </a:r>
            <a:endParaRPr lang="pt-BR" sz="12800" b="1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12800" b="0" strike="noStrike" spc="-1" dirty="0">
                <a:solidFill>
                  <a:srgbClr val="464646"/>
                </a:solidFill>
                <a:ea typeface="SimSun"/>
              </a:rPr>
              <a:t>(A) confuso.</a:t>
            </a:r>
            <a:endParaRPr lang="pt-BR" sz="128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12800" b="1" strike="noStrike" spc="-1" dirty="0">
                <a:solidFill>
                  <a:srgbClr val="FF0000"/>
                </a:solidFill>
                <a:ea typeface="SimSun"/>
              </a:rPr>
              <a:t>(B) esperto.</a:t>
            </a:r>
            <a:endParaRPr lang="pt-BR" sz="12800" b="1" strike="noStrike" spc="-1" dirty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12800" b="0" strike="noStrike" spc="-1" dirty="0">
                <a:solidFill>
                  <a:srgbClr val="464646"/>
                </a:solidFill>
                <a:ea typeface="SimSun"/>
              </a:rPr>
              <a:t>(C) ingênuo.</a:t>
            </a:r>
            <a:endParaRPr lang="pt-BR" sz="128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12800" b="0" strike="noStrike" spc="-1" dirty="0">
                <a:solidFill>
                  <a:srgbClr val="464646"/>
                </a:solidFill>
                <a:ea typeface="SimSun"/>
              </a:rPr>
              <a:t>(D) </a:t>
            </a:r>
            <a:r>
              <a:rPr lang="pt-BR" sz="12800" b="0" strike="noStrike" spc="-1" dirty="0" smtClean="0">
                <a:solidFill>
                  <a:srgbClr val="464646"/>
                </a:solidFill>
                <a:ea typeface="SimSun"/>
              </a:rPr>
              <a:t>paciente.</a:t>
            </a:r>
            <a:endParaRPr lang="pt-BR" sz="80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09 – d2 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6" name="Espaço Reservado para Conteúdo 2"/>
          <p:cNvSpPr txBox="1"/>
          <p:nvPr/>
        </p:nvSpPr>
        <p:spPr>
          <a:xfrm>
            <a:off x="416520" y="1458462"/>
            <a:ext cx="9075823" cy="516004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r>
              <a:rPr lang="pt-BR" sz="3500" b="1" strike="noStrike" spc="-1" dirty="0" smtClean="0">
                <a:solidFill>
                  <a:schemeClr val="tx2"/>
                </a:solidFill>
                <a:ea typeface="SimSun"/>
              </a:rPr>
              <a:t>No </a:t>
            </a:r>
            <a:r>
              <a:rPr lang="pt-BR" sz="3500" b="1" strike="noStrike" spc="-1" dirty="0">
                <a:solidFill>
                  <a:schemeClr val="tx2"/>
                </a:solidFill>
                <a:ea typeface="SimSun"/>
              </a:rPr>
              <a:t>trecho “—Desça da árvore para brincar </a:t>
            </a:r>
            <a:r>
              <a:rPr lang="pt-BR" sz="3500" b="1" u="sng" strike="noStrike" spc="-1" dirty="0">
                <a:solidFill>
                  <a:schemeClr val="tx2"/>
                </a:solidFill>
                <a:uFillTx/>
                <a:latin typeface="Arial Black" pitchFamily="34" charset="0"/>
                <a:ea typeface="SimSun"/>
              </a:rPr>
              <a:t>comigo</a:t>
            </a:r>
            <a:r>
              <a:rPr lang="pt-BR" sz="3500" b="1" strike="noStrike" spc="-1" dirty="0">
                <a:solidFill>
                  <a:schemeClr val="tx2"/>
                </a:solidFill>
                <a:ea typeface="SimSun"/>
              </a:rPr>
              <a:t>.” a palavra em destaque se refere</a:t>
            </a:r>
            <a:endParaRPr lang="pt-BR" sz="3500" b="1" strike="noStrike" spc="-1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500" b="0" strike="noStrike" spc="-1" dirty="0">
                <a:solidFill>
                  <a:schemeClr val="tx2"/>
                </a:solidFill>
                <a:ea typeface="SimSun"/>
              </a:rPr>
              <a:t>(A) ao rio.</a:t>
            </a:r>
            <a:endParaRPr lang="pt-BR" sz="3500" b="0" strike="noStrike" spc="-1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500" b="0" strike="noStrike" spc="-1" dirty="0">
                <a:solidFill>
                  <a:schemeClr val="tx2"/>
                </a:solidFill>
                <a:ea typeface="SimSun"/>
              </a:rPr>
              <a:t>(B) ao macaco.</a:t>
            </a:r>
            <a:endParaRPr lang="pt-BR" sz="3500" b="0" strike="noStrike" spc="-1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500" b="0" strike="noStrike" spc="-1" dirty="0">
                <a:solidFill>
                  <a:schemeClr val="tx2"/>
                </a:solidFill>
                <a:ea typeface="SimSun"/>
              </a:rPr>
              <a:t>(C) ao crocodilo.</a:t>
            </a:r>
            <a:endParaRPr lang="pt-BR" sz="3500" b="0" strike="noStrike" spc="-1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500" b="0" strike="noStrike" spc="-1" dirty="0">
                <a:solidFill>
                  <a:schemeClr val="tx2"/>
                </a:solidFill>
                <a:ea typeface="SimSun"/>
              </a:rPr>
              <a:t>(D) à </a:t>
            </a:r>
            <a:r>
              <a:rPr lang="pt-BR" sz="3500" b="0" strike="noStrike" spc="-1" dirty="0" smtClean="0">
                <a:solidFill>
                  <a:schemeClr val="tx2"/>
                </a:solidFill>
                <a:ea typeface="SimSun"/>
              </a:rPr>
              <a:t>mangueira.</a:t>
            </a:r>
            <a:endParaRPr lang="pt-BR" sz="35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09 – d2 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6" name="Espaço Reservado para Conteúdo 2"/>
          <p:cNvSpPr txBox="1"/>
          <p:nvPr/>
        </p:nvSpPr>
        <p:spPr>
          <a:xfrm>
            <a:off x="416520" y="1458462"/>
            <a:ext cx="9075823" cy="516004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r>
              <a:rPr lang="pt-BR" sz="3500" b="1" strike="noStrike" spc="-1" dirty="0" smtClean="0">
                <a:solidFill>
                  <a:schemeClr val="tx2"/>
                </a:solidFill>
                <a:ea typeface="SimSun"/>
              </a:rPr>
              <a:t>No </a:t>
            </a:r>
            <a:r>
              <a:rPr lang="pt-BR" sz="3500" b="1" strike="noStrike" spc="-1" dirty="0">
                <a:solidFill>
                  <a:schemeClr val="tx2"/>
                </a:solidFill>
                <a:ea typeface="SimSun"/>
              </a:rPr>
              <a:t>trecho “—Desça da árvore para brincar </a:t>
            </a:r>
            <a:r>
              <a:rPr lang="pt-BR" sz="3500" b="1" u="sng" strike="noStrike" spc="-1" dirty="0">
                <a:solidFill>
                  <a:schemeClr val="tx2"/>
                </a:solidFill>
                <a:uFillTx/>
                <a:latin typeface="Arial Black" pitchFamily="34" charset="0"/>
                <a:ea typeface="SimSun"/>
              </a:rPr>
              <a:t>comigo</a:t>
            </a:r>
            <a:r>
              <a:rPr lang="pt-BR" sz="3500" b="1" strike="noStrike" spc="-1" dirty="0">
                <a:solidFill>
                  <a:schemeClr val="tx2"/>
                </a:solidFill>
                <a:ea typeface="SimSun"/>
              </a:rPr>
              <a:t>.” a palavra em destaque se refere</a:t>
            </a:r>
            <a:endParaRPr lang="pt-BR" sz="3500" b="1" strike="noStrike" spc="-1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500" b="0" strike="noStrike" spc="-1" dirty="0">
                <a:solidFill>
                  <a:schemeClr val="tx2"/>
                </a:solidFill>
                <a:ea typeface="SimSun"/>
              </a:rPr>
              <a:t>(A) ao rio.</a:t>
            </a:r>
            <a:endParaRPr lang="pt-BR" sz="3500" b="0" strike="noStrike" spc="-1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500" b="0" strike="noStrike" spc="-1" dirty="0">
                <a:solidFill>
                  <a:schemeClr val="tx2"/>
                </a:solidFill>
                <a:ea typeface="SimSun"/>
              </a:rPr>
              <a:t>(B) ao macaco.</a:t>
            </a:r>
            <a:endParaRPr lang="pt-BR" sz="3500" b="0" strike="noStrike" spc="-1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500" b="1" strike="noStrike" spc="-1" dirty="0">
                <a:solidFill>
                  <a:srgbClr val="FF0000"/>
                </a:solidFill>
                <a:ea typeface="SimSun"/>
              </a:rPr>
              <a:t>(C) ao crocodilo.</a:t>
            </a:r>
            <a:endParaRPr lang="pt-BR" sz="3500" b="1" strike="noStrike" spc="-1" dirty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500" b="0" strike="noStrike" spc="-1" dirty="0">
                <a:solidFill>
                  <a:schemeClr val="tx2"/>
                </a:solidFill>
                <a:ea typeface="SimSun"/>
              </a:rPr>
              <a:t>(D) à </a:t>
            </a:r>
            <a:r>
              <a:rPr lang="pt-BR" sz="3500" b="0" strike="noStrike" spc="-1" dirty="0" smtClean="0">
                <a:solidFill>
                  <a:schemeClr val="tx2"/>
                </a:solidFill>
                <a:ea typeface="SimSun"/>
              </a:rPr>
              <a:t>mangueira.</a:t>
            </a:r>
            <a:endParaRPr lang="pt-BR" sz="35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10 – d10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0" name="Espaço Reservado para Conteúdo 2"/>
          <p:cNvSpPr txBox="1"/>
          <p:nvPr/>
        </p:nvSpPr>
        <p:spPr>
          <a:xfrm>
            <a:off x="416520" y="1284294"/>
            <a:ext cx="9090337" cy="573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>
              <a:lnSpc>
                <a:spcPct val="107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500" b="1" strike="noStrike" spc="-1" dirty="0" smtClean="0">
                <a:solidFill>
                  <a:srgbClr val="464646"/>
                </a:solidFill>
                <a:latin typeface="+mj-lt"/>
                <a:ea typeface="SimSun"/>
              </a:rPr>
              <a:t>O </a:t>
            </a:r>
            <a:r>
              <a:rPr lang="pt-BR" sz="3500" b="1" strike="noStrike" spc="-1" dirty="0">
                <a:solidFill>
                  <a:srgbClr val="464646"/>
                </a:solidFill>
                <a:latin typeface="+mj-lt"/>
                <a:ea typeface="SimSun"/>
              </a:rPr>
              <a:t>trecho do texto que representa a fala do narrador é</a:t>
            </a:r>
            <a:endParaRPr lang="pt-BR" sz="3500" b="1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07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(A) “— Eu não posso brincar com estranhos”</a:t>
            </a:r>
            <a:endParaRPr lang="pt-BR" sz="3500" b="0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07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(B) “—Pare! Estou me afogando!”</a:t>
            </a:r>
            <a:endParaRPr lang="pt-BR" sz="3500" b="0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07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(C) “— Vamos voltar e pegá-lo agora mesmo!”</a:t>
            </a:r>
            <a:endParaRPr lang="pt-BR" sz="3500" b="0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07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(D) “Certo dia, um crocodilo se aproximou</a:t>
            </a:r>
            <a:r>
              <a:rPr lang="pt-BR" sz="3500" b="0" strike="noStrike" spc="-1" dirty="0" smtClean="0">
                <a:solidFill>
                  <a:srgbClr val="464646"/>
                </a:solidFill>
                <a:latin typeface="+mj-lt"/>
                <a:ea typeface="SimSun"/>
              </a:rPr>
              <a:t>...”</a:t>
            </a:r>
            <a:endParaRPr lang="pt-BR" sz="35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10 – d10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0" name="Espaço Reservado para Conteúdo 2"/>
          <p:cNvSpPr txBox="1"/>
          <p:nvPr/>
        </p:nvSpPr>
        <p:spPr>
          <a:xfrm>
            <a:off x="0" y="1284294"/>
            <a:ext cx="9906000" cy="573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7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500" b="1" strike="noStrike" spc="-1" dirty="0" smtClean="0">
                <a:solidFill>
                  <a:srgbClr val="464646"/>
                </a:solidFill>
                <a:latin typeface="+mj-lt"/>
                <a:ea typeface="SimSun"/>
              </a:rPr>
              <a:t>O </a:t>
            </a:r>
            <a:r>
              <a:rPr lang="pt-BR" sz="3500" b="1" strike="noStrike" spc="-1" dirty="0">
                <a:solidFill>
                  <a:srgbClr val="464646"/>
                </a:solidFill>
                <a:latin typeface="+mj-lt"/>
                <a:ea typeface="SimSun"/>
              </a:rPr>
              <a:t>trecho do texto que representa a fala do narrador é</a:t>
            </a:r>
            <a:endParaRPr lang="pt-BR" sz="3500" b="1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07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(A) “— Eu não posso brincar com estranhos”</a:t>
            </a:r>
            <a:endParaRPr lang="pt-BR" sz="3500" b="0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07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(B) “—Pare! Estou me afogando!”</a:t>
            </a:r>
            <a:endParaRPr lang="pt-BR" sz="3500" b="0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07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(C) “— Vamos voltar e pegá-lo agora mesmo!”</a:t>
            </a:r>
            <a:endParaRPr lang="pt-BR" sz="3500" b="0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07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500" b="1" strike="noStrike" spc="-1" dirty="0">
                <a:solidFill>
                  <a:srgbClr val="FF0000"/>
                </a:solidFill>
                <a:latin typeface="+mj-lt"/>
                <a:ea typeface="SimSun"/>
              </a:rPr>
              <a:t>(D) “Certo dia, um crocodilo se aproximou</a:t>
            </a:r>
            <a:r>
              <a:rPr lang="pt-BR" sz="3500" b="1" strike="noStrike" spc="-1" dirty="0" smtClean="0">
                <a:solidFill>
                  <a:srgbClr val="FF0000"/>
                </a:solidFill>
                <a:latin typeface="+mj-lt"/>
                <a:ea typeface="SimSun"/>
              </a:rPr>
              <a:t>...”</a:t>
            </a:r>
            <a:endParaRPr lang="pt-BR" sz="3500" b="1" strike="noStrike" spc="-1" dirty="0">
              <a:solidFill>
                <a:srgbClr val="FF0000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01  - d11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7" name="Espaço Reservado para Conteúdo 2"/>
          <p:cNvSpPr txBox="1"/>
          <p:nvPr/>
        </p:nvSpPr>
        <p:spPr>
          <a:xfrm>
            <a:off x="200520" y="1124640"/>
            <a:ext cx="9576720" cy="5472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                                </a:t>
            </a:r>
          </a:p>
          <a:p>
            <a:pPr algn="just">
              <a:lnSpc>
                <a:spcPct val="170000"/>
              </a:lnSpc>
              <a:tabLst>
                <a:tab pos="0" algn="l"/>
              </a:tabLst>
            </a:pPr>
            <a:r>
              <a:rPr lang="pt-BR" sz="11200" b="1" strike="noStrike" spc="-1" dirty="0">
                <a:solidFill>
                  <a:srgbClr val="464646"/>
                </a:solidFill>
                <a:latin typeface="+mj-lt"/>
              </a:rPr>
              <a:t>Nesse texto, qual dos trechos expressa uma opinião? </a:t>
            </a:r>
          </a:p>
          <a:p>
            <a:pPr algn="just">
              <a:lnSpc>
                <a:spcPct val="170000"/>
              </a:lnSpc>
              <a:tabLst>
                <a:tab pos="0" algn="l"/>
              </a:tabLst>
            </a:pPr>
            <a:r>
              <a:rPr lang="pt-BR" sz="112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(A) “Como estava com fome, ele chamou uma ovelha que passava ali perto.”</a:t>
            </a:r>
            <a:endParaRPr lang="pt-BR" sz="11200" b="0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70000"/>
              </a:lnSpc>
              <a:tabLst>
                <a:tab pos="0" algn="l"/>
              </a:tabLst>
            </a:pPr>
            <a:r>
              <a:rPr lang="pt-BR" sz="112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(B) “...pediu-lhe para trazer um pouco da água de um riacho.”</a:t>
            </a:r>
            <a:endParaRPr lang="pt-BR" sz="11200" b="0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70000"/>
              </a:lnSpc>
              <a:tabLst>
                <a:tab pos="0" algn="l"/>
              </a:tabLst>
            </a:pPr>
            <a:r>
              <a:rPr lang="pt-BR" sz="112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(C) “― Claro! respondeu a ovelha.”</a:t>
            </a:r>
            <a:endParaRPr lang="pt-BR" sz="11200" b="0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70000"/>
              </a:lnSpc>
              <a:tabLst>
                <a:tab pos="0" algn="l"/>
              </a:tabLst>
            </a:pPr>
            <a:r>
              <a:rPr lang="pt-BR" sz="112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(D) “― Se eu levar água para você, sem dúvida eu serei esse alimento”.</a:t>
            </a:r>
            <a:endParaRPr lang="pt-BR" sz="11200" b="0" strike="noStrike" spc="-1" dirty="0">
              <a:solidFill>
                <a:srgbClr val="464646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2560"/>
              </a:spcBef>
              <a:tabLst>
                <a:tab pos="0" algn="l"/>
              </a:tabLst>
            </a:pPr>
            <a:endParaRPr lang="pt-BR" sz="12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2560"/>
              </a:spcBef>
              <a:tabLst>
                <a:tab pos="0" algn="l"/>
              </a:tabLst>
            </a:pPr>
            <a:endParaRPr lang="pt-BR" sz="12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12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12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12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12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pt-BR" sz="8000" b="0" strike="noStrike" spc="-1" dirty="0">
                <a:solidFill>
                  <a:srgbClr val="464646"/>
                </a:solidFill>
                <a:latin typeface="Arial"/>
                <a:ea typeface="SimSun"/>
              </a:rPr>
              <a:t>                                           </a:t>
            </a:r>
            <a:endParaRPr lang="pt-BR" sz="80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80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11 – d7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4" name="Espaço Reservado para Conteúdo 2"/>
          <p:cNvSpPr txBox="1"/>
          <p:nvPr/>
        </p:nvSpPr>
        <p:spPr>
          <a:xfrm>
            <a:off x="416520" y="1211724"/>
            <a:ext cx="9061309" cy="564627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r>
              <a:rPr lang="pt-BR" sz="3500" b="1" strike="noStrike" spc="-1" dirty="0" smtClean="0">
                <a:solidFill>
                  <a:srgbClr val="464646"/>
                </a:solidFill>
                <a:latin typeface="+mj-lt"/>
                <a:ea typeface="SimSun"/>
              </a:rPr>
              <a:t>O </a:t>
            </a:r>
            <a:r>
              <a:rPr lang="pt-BR" sz="3500" b="1" strike="noStrike" spc="-1" dirty="0">
                <a:solidFill>
                  <a:srgbClr val="464646"/>
                </a:solidFill>
                <a:latin typeface="+mj-lt"/>
                <a:ea typeface="SimSun"/>
              </a:rPr>
              <a:t>que deu origem a essa história?</a:t>
            </a:r>
            <a:endParaRPr lang="pt-BR" sz="3500" b="1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(A) O macaco enganar o crocodilo.</a:t>
            </a:r>
            <a:endParaRPr lang="pt-BR" sz="3500" b="0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(B) O crocodilo tentar afogar o macaco.</a:t>
            </a:r>
            <a:endParaRPr lang="pt-BR" sz="3500" b="0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(C) O macaco acreditar no crocodilo e descer da árvore.</a:t>
            </a:r>
            <a:endParaRPr lang="pt-BR" sz="3500" b="0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(D) O macaco jogar uma manga na cabeça do crocodilo</a:t>
            </a:r>
            <a:r>
              <a:rPr lang="pt-BR" sz="3500" b="0" strike="noStrike" spc="-1" dirty="0" smtClean="0">
                <a:solidFill>
                  <a:srgbClr val="464646"/>
                </a:solidFill>
                <a:latin typeface="+mj-lt"/>
                <a:ea typeface="SimSun"/>
              </a:rPr>
              <a:t>.</a:t>
            </a:r>
            <a:endParaRPr lang="pt-BR" sz="35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11 – d7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4" name="Espaço Reservado para Conteúdo 2"/>
          <p:cNvSpPr txBox="1"/>
          <p:nvPr/>
        </p:nvSpPr>
        <p:spPr>
          <a:xfrm>
            <a:off x="416520" y="1211724"/>
            <a:ext cx="9061309" cy="564627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r>
              <a:rPr lang="pt-BR" sz="3500" b="1" strike="noStrike" spc="-1" dirty="0" smtClean="0">
                <a:solidFill>
                  <a:srgbClr val="464646"/>
                </a:solidFill>
                <a:latin typeface="+mj-lt"/>
                <a:ea typeface="SimSun"/>
              </a:rPr>
              <a:t>O </a:t>
            </a:r>
            <a:r>
              <a:rPr lang="pt-BR" sz="3500" b="1" strike="noStrike" spc="-1" dirty="0">
                <a:solidFill>
                  <a:srgbClr val="464646"/>
                </a:solidFill>
                <a:latin typeface="+mj-lt"/>
                <a:ea typeface="SimSun"/>
              </a:rPr>
              <a:t>que deu origem a essa história?</a:t>
            </a:r>
            <a:endParaRPr lang="pt-BR" sz="3500" b="1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(A) O macaco enganar o crocodilo.</a:t>
            </a:r>
            <a:endParaRPr lang="pt-BR" sz="3500" b="0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(B) O crocodilo tentar afogar o macaco.</a:t>
            </a:r>
            <a:endParaRPr lang="pt-BR" sz="3500" b="0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500" b="1" strike="noStrike" spc="-1" dirty="0">
                <a:solidFill>
                  <a:srgbClr val="FF0000"/>
                </a:solidFill>
                <a:latin typeface="+mj-lt"/>
                <a:ea typeface="SimSun"/>
              </a:rPr>
              <a:t>(C) O macaco acreditar no crocodilo e descer da árvore.</a:t>
            </a:r>
            <a:endParaRPr lang="pt-BR" sz="3500" b="1" strike="noStrike" spc="-1" dirty="0">
              <a:solidFill>
                <a:srgbClr val="FF0000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(D) O macaco jogar uma manga na cabeça do crocodilo</a:t>
            </a:r>
            <a:r>
              <a:rPr lang="pt-BR" sz="3500" b="0" strike="noStrike" spc="-1" dirty="0" smtClean="0">
                <a:solidFill>
                  <a:srgbClr val="464646"/>
                </a:solidFill>
                <a:latin typeface="+mj-lt"/>
                <a:ea typeface="SimSun"/>
              </a:rPr>
              <a:t>.</a:t>
            </a:r>
            <a:endParaRPr lang="pt-BR" sz="35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ítulo 1"/>
          <p:cNvSpPr txBox="1"/>
          <p:nvPr/>
        </p:nvSpPr>
        <p:spPr>
          <a:xfrm>
            <a:off x="326880" y="239490"/>
            <a:ext cx="9410400" cy="840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strike="noStrike" cap="all" spc="-1" dirty="0">
                <a:solidFill>
                  <a:srgbClr val="464646"/>
                </a:solidFill>
                <a:latin typeface="Tahoma"/>
              </a:rPr>
              <a:t>Questões 12 a 14</a:t>
            </a:r>
            <a:endParaRPr lang="pt-BR" sz="3600" b="0" strike="noStrike" spc="-1" dirty="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48" name="Espaço Reservado para Conteúdo 6"/>
          <p:cNvPicPr/>
          <p:nvPr/>
        </p:nvPicPr>
        <p:blipFill>
          <a:blip r:embed="rId2" cstate="print"/>
          <a:stretch/>
        </p:blipFill>
        <p:spPr>
          <a:xfrm>
            <a:off x="50280" y="1600200"/>
            <a:ext cx="3708926" cy="3993120"/>
          </a:xfrm>
          <a:prstGeom prst="rect">
            <a:avLst/>
          </a:prstGeom>
          <a:ln w="0">
            <a:noFill/>
          </a:ln>
        </p:spPr>
      </p:pic>
      <p:sp>
        <p:nvSpPr>
          <p:cNvPr id="249" name="Espaço Reservado para Conteúdo 3"/>
          <p:cNvSpPr txBox="1"/>
          <p:nvPr/>
        </p:nvSpPr>
        <p:spPr>
          <a:xfrm>
            <a:off x="3976914" y="1455060"/>
            <a:ext cx="5856516" cy="5257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720"/>
              </a:spcBef>
              <a:tabLst>
                <a:tab pos="0" algn="l"/>
              </a:tabLst>
            </a:pPr>
            <a:r>
              <a:rPr lang="pt-BR" sz="10800" b="1" strike="noStrike" spc="-1" dirty="0" err="1">
                <a:solidFill>
                  <a:srgbClr val="464646"/>
                </a:solidFill>
              </a:rPr>
              <a:t>Anedotinhas</a:t>
            </a:r>
            <a:r>
              <a:rPr lang="pt-BR" sz="10800" b="1" strike="noStrike" spc="-1" dirty="0">
                <a:solidFill>
                  <a:srgbClr val="464646"/>
                </a:solidFill>
              </a:rPr>
              <a:t> do Bichinho da Maçã</a:t>
            </a:r>
            <a:endParaRPr lang="pt-BR" sz="108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20000"/>
              </a:lnSpc>
              <a:spcBef>
                <a:spcPts val="760"/>
              </a:spcBef>
              <a:tabLst>
                <a:tab pos="0" algn="l"/>
              </a:tabLst>
            </a:pPr>
            <a:r>
              <a:rPr lang="pt-BR" sz="10400" b="0" strike="noStrike" spc="-1" dirty="0" smtClean="0">
                <a:solidFill>
                  <a:srgbClr val="464646"/>
                </a:solidFill>
              </a:rPr>
              <a:t>O </a:t>
            </a:r>
            <a:r>
              <a:rPr lang="pt-BR" sz="10400" b="0" strike="noStrike" spc="-1" dirty="0">
                <a:solidFill>
                  <a:srgbClr val="464646"/>
                </a:solidFill>
              </a:rPr>
              <a:t>cara está jantando e a comida é tão ruim que ele não aguenta e chama o garçom.</a:t>
            </a:r>
          </a:p>
          <a:p>
            <a:pPr algn="just">
              <a:lnSpc>
                <a:spcPct val="120000"/>
              </a:lnSpc>
              <a:spcBef>
                <a:spcPts val="760"/>
              </a:spcBef>
              <a:tabLst>
                <a:tab pos="0" algn="l"/>
              </a:tabLst>
            </a:pPr>
            <a:r>
              <a:rPr lang="pt-BR" sz="10400" b="0" strike="noStrike" spc="-1" dirty="0">
                <a:solidFill>
                  <a:srgbClr val="464646"/>
                </a:solidFill>
              </a:rPr>
              <a:t> – Por favor, garçom, eu não consigo engolir esta comida. Chama o gerente.</a:t>
            </a:r>
          </a:p>
          <a:p>
            <a:pPr algn="just">
              <a:lnSpc>
                <a:spcPct val="120000"/>
              </a:lnSpc>
              <a:spcBef>
                <a:spcPts val="760"/>
              </a:spcBef>
              <a:tabLst>
                <a:tab pos="0" algn="l"/>
              </a:tabLst>
            </a:pPr>
            <a:r>
              <a:rPr lang="pt-BR" sz="10400" b="0" strike="noStrike" spc="-1" dirty="0">
                <a:solidFill>
                  <a:srgbClr val="464646"/>
                </a:solidFill>
              </a:rPr>
              <a:t> – Não adianta. Ele também não vai conseguir. </a:t>
            </a:r>
          </a:p>
          <a:p>
            <a:pPr algn="just">
              <a:lnSpc>
                <a:spcPct val="120000"/>
              </a:lnSpc>
              <a:spcBef>
                <a:spcPts val="660"/>
              </a:spcBef>
              <a:tabLst>
                <a:tab pos="0" algn="l"/>
              </a:tabLst>
            </a:pPr>
            <a:endParaRPr lang="pt-BR" sz="30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70000"/>
              </a:lnSpc>
              <a:spcBef>
                <a:spcPts val="439"/>
              </a:spcBef>
              <a:tabLst>
                <a:tab pos="0" algn="l"/>
              </a:tabLst>
            </a:pPr>
            <a:r>
              <a:rPr lang="pt-BR" sz="8000" b="0" strike="noStrike" spc="-1" dirty="0">
                <a:solidFill>
                  <a:srgbClr val="464646"/>
                </a:solidFill>
              </a:rPr>
              <a:t>Ziraldo. </a:t>
            </a:r>
            <a:r>
              <a:rPr lang="pt-BR" sz="8000" b="0" strike="noStrike" spc="-1" dirty="0" err="1">
                <a:solidFill>
                  <a:srgbClr val="464646"/>
                </a:solidFill>
              </a:rPr>
              <a:t>Anedotinhas</a:t>
            </a:r>
            <a:r>
              <a:rPr lang="pt-BR" sz="8000" b="0" strike="noStrike" spc="-1" dirty="0">
                <a:solidFill>
                  <a:srgbClr val="464646"/>
                </a:solidFill>
              </a:rPr>
              <a:t> do Bichinho da Maçã. São Paulo. Melhoramentos,1998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pt-BR" sz="22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12 – d8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1" name="Espaço Reservado para Conteúdo 2"/>
          <p:cNvSpPr txBox="1"/>
          <p:nvPr/>
        </p:nvSpPr>
        <p:spPr>
          <a:xfrm>
            <a:off x="416520" y="1269780"/>
            <a:ext cx="9148394" cy="536324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9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400" b="1" strike="noStrike" spc="-1" dirty="0" smtClean="0">
                <a:solidFill>
                  <a:schemeClr val="tx2"/>
                </a:solidFill>
              </a:rPr>
              <a:t>Segundo </a:t>
            </a:r>
            <a:r>
              <a:rPr lang="pt-BR" sz="3400" b="1" strike="noStrike" spc="-1" dirty="0">
                <a:solidFill>
                  <a:schemeClr val="tx2"/>
                </a:solidFill>
              </a:rPr>
              <a:t>o texto, o cliente não conseguiu comer a comida porque </a:t>
            </a:r>
          </a:p>
          <a:p>
            <a:pPr algn="just">
              <a:lnSpc>
                <a:spcPct val="109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400" b="0" strike="noStrike" spc="-1" dirty="0">
                <a:solidFill>
                  <a:schemeClr val="tx2"/>
                </a:solidFill>
              </a:rPr>
              <a:t>(A) estava estragada. </a:t>
            </a:r>
          </a:p>
          <a:p>
            <a:pPr algn="just">
              <a:lnSpc>
                <a:spcPct val="109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400" b="0" strike="noStrike" spc="-1" dirty="0">
                <a:solidFill>
                  <a:schemeClr val="tx2"/>
                </a:solidFill>
              </a:rPr>
              <a:t>(B) estava péssima. </a:t>
            </a:r>
          </a:p>
          <a:p>
            <a:pPr algn="just">
              <a:lnSpc>
                <a:spcPct val="109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400" b="0" strike="noStrike" spc="-1" dirty="0">
                <a:solidFill>
                  <a:schemeClr val="tx2"/>
                </a:solidFill>
              </a:rPr>
              <a:t>(C) estava muito quente. </a:t>
            </a:r>
          </a:p>
          <a:p>
            <a:pPr algn="just">
              <a:lnSpc>
                <a:spcPct val="109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400" b="0" strike="noStrike" spc="-1" dirty="0">
                <a:solidFill>
                  <a:schemeClr val="tx2"/>
                </a:solidFill>
              </a:rPr>
              <a:t>(D) não estava cozida</a:t>
            </a:r>
            <a:r>
              <a:rPr lang="pt-BR" sz="3400" b="0" strike="noStrike" spc="-1" dirty="0" smtClean="0">
                <a:solidFill>
                  <a:schemeClr val="tx2"/>
                </a:solidFill>
              </a:rPr>
              <a:t>.</a:t>
            </a:r>
            <a:endParaRPr lang="pt-BR" sz="34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12 – d8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1" name="Espaço Reservado para Conteúdo 2"/>
          <p:cNvSpPr txBox="1"/>
          <p:nvPr/>
        </p:nvSpPr>
        <p:spPr>
          <a:xfrm>
            <a:off x="416520" y="1269780"/>
            <a:ext cx="9148394" cy="536324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9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400" b="1" strike="noStrike" spc="-1" dirty="0" smtClean="0">
                <a:solidFill>
                  <a:schemeClr val="tx2"/>
                </a:solidFill>
              </a:rPr>
              <a:t>Segundo </a:t>
            </a:r>
            <a:r>
              <a:rPr lang="pt-BR" sz="3400" b="1" strike="noStrike" spc="-1" dirty="0">
                <a:solidFill>
                  <a:schemeClr val="tx2"/>
                </a:solidFill>
              </a:rPr>
              <a:t>o texto, o cliente não conseguiu comer a comida porque </a:t>
            </a:r>
          </a:p>
          <a:p>
            <a:pPr algn="just">
              <a:lnSpc>
                <a:spcPct val="109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400" b="0" strike="noStrike" spc="-1" dirty="0">
                <a:solidFill>
                  <a:schemeClr val="tx2"/>
                </a:solidFill>
              </a:rPr>
              <a:t>(A) estava estragada. </a:t>
            </a:r>
          </a:p>
          <a:p>
            <a:pPr algn="just">
              <a:lnSpc>
                <a:spcPct val="109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400" b="1" strike="noStrike" spc="-1" dirty="0">
                <a:solidFill>
                  <a:srgbClr val="FF0000"/>
                </a:solidFill>
              </a:rPr>
              <a:t>(B) estava péssima. </a:t>
            </a:r>
          </a:p>
          <a:p>
            <a:pPr algn="just">
              <a:lnSpc>
                <a:spcPct val="109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400" b="0" strike="noStrike" spc="-1" dirty="0">
                <a:solidFill>
                  <a:schemeClr val="tx2"/>
                </a:solidFill>
              </a:rPr>
              <a:t>(C) estava muito quente. </a:t>
            </a:r>
          </a:p>
          <a:p>
            <a:pPr algn="just">
              <a:lnSpc>
                <a:spcPct val="109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400" b="0" strike="noStrike" spc="-1" dirty="0">
                <a:solidFill>
                  <a:schemeClr val="tx2"/>
                </a:solidFill>
              </a:rPr>
              <a:t>(D) não estava cozida</a:t>
            </a:r>
            <a:r>
              <a:rPr lang="pt-BR" sz="3400" b="0" strike="noStrike" spc="-1" dirty="0" smtClean="0">
                <a:solidFill>
                  <a:schemeClr val="tx2"/>
                </a:solidFill>
              </a:rPr>
              <a:t>.</a:t>
            </a:r>
            <a:endParaRPr lang="pt-BR" sz="34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13 – d2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5" name="Espaço Reservado para Conteúdo 2"/>
          <p:cNvSpPr txBox="1"/>
          <p:nvPr/>
        </p:nvSpPr>
        <p:spPr>
          <a:xfrm>
            <a:off x="272640" y="954360"/>
            <a:ext cx="9360720" cy="5903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r>
              <a:rPr lang="pt-BR" sz="3400" b="1" strike="noStrike" spc="-1" dirty="0" smtClean="0">
                <a:solidFill>
                  <a:srgbClr val="464646"/>
                </a:solidFill>
              </a:rPr>
              <a:t>No </a:t>
            </a:r>
            <a:r>
              <a:rPr lang="pt-BR" sz="3400" b="1" strike="noStrike" spc="-1" dirty="0">
                <a:solidFill>
                  <a:srgbClr val="464646"/>
                </a:solidFill>
              </a:rPr>
              <a:t>trecho “O cara está jantando e a comida é tão ruim que ele não aguenta” o termo “ele” se refere</a:t>
            </a: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400" b="0" strike="noStrike" spc="-1" dirty="0">
                <a:solidFill>
                  <a:srgbClr val="464646"/>
                </a:solidFill>
              </a:rPr>
              <a:t>(A) ao cliente. </a:t>
            </a: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400" b="0" strike="noStrike" spc="-1" dirty="0">
                <a:solidFill>
                  <a:srgbClr val="464646"/>
                </a:solidFill>
              </a:rPr>
              <a:t>(B) ao empresário. </a:t>
            </a: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400" b="0" strike="noStrike" spc="-1" dirty="0">
                <a:solidFill>
                  <a:srgbClr val="464646"/>
                </a:solidFill>
              </a:rPr>
              <a:t>(C) ao garçom. </a:t>
            </a: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400" b="0" strike="noStrike" spc="-1" dirty="0">
                <a:solidFill>
                  <a:srgbClr val="464646"/>
                </a:solidFill>
              </a:rPr>
              <a:t>(D) ao gerente</a:t>
            </a:r>
            <a:r>
              <a:rPr lang="pt-BR" sz="3400" b="0" strike="noStrike" spc="-1" dirty="0" smtClean="0">
                <a:solidFill>
                  <a:srgbClr val="464646"/>
                </a:solidFill>
              </a:rPr>
              <a:t>.</a:t>
            </a:r>
            <a:endParaRPr lang="pt-BR" sz="34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13 – d2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5" name="Espaço Reservado para Conteúdo 2"/>
          <p:cNvSpPr txBox="1"/>
          <p:nvPr/>
        </p:nvSpPr>
        <p:spPr>
          <a:xfrm>
            <a:off x="272640" y="954360"/>
            <a:ext cx="9360720" cy="5903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r>
              <a:rPr lang="pt-BR" sz="3400" b="1" strike="noStrike" spc="-1" dirty="0" smtClean="0">
                <a:solidFill>
                  <a:srgbClr val="464646"/>
                </a:solidFill>
              </a:rPr>
              <a:t>No </a:t>
            </a:r>
            <a:r>
              <a:rPr lang="pt-BR" sz="3400" b="1" strike="noStrike" spc="-1" dirty="0">
                <a:solidFill>
                  <a:srgbClr val="464646"/>
                </a:solidFill>
              </a:rPr>
              <a:t>trecho “O cara está jantando e a comida é tão ruim que ele não aguenta” o termo “ele” se refere</a:t>
            </a: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400" b="1" strike="noStrike" spc="-1" dirty="0">
                <a:solidFill>
                  <a:srgbClr val="FF0000"/>
                </a:solidFill>
              </a:rPr>
              <a:t>(A) ao cliente. </a:t>
            </a: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400" b="0" strike="noStrike" spc="-1" dirty="0">
                <a:solidFill>
                  <a:srgbClr val="464646"/>
                </a:solidFill>
              </a:rPr>
              <a:t>(B) ao empresário. </a:t>
            </a: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400" b="0" strike="noStrike" spc="-1" dirty="0">
                <a:solidFill>
                  <a:srgbClr val="464646"/>
                </a:solidFill>
              </a:rPr>
              <a:t>(C) ao garçom. </a:t>
            </a:r>
          </a:p>
          <a:p>
            <a:pPr algn="just">
              <a:lnSpc>
                <a:spcPct val="120000"/>
              </a:lnSpc>
              <a:spcBef>
                <a:spcPts val="2239"/>
              </a:spcBef>
              <a:tabLst>
                <a:tab pos="0" algn="l"/>
              </a:tabLst>
            </a:pPr>
            <a:r>
              <a:rPr lang="pt-BR" sz="3400" b="0" strike="noStrike" spc="-1" dirty="0">
                <a:solidFill>
                  <a:srgbClr val="464646"/>
                </a:solidFill>
              </a:rPr>
              <a:t>(D) ao gerente</a:t>
            </a:r>
            <a:r>
              <a:rPr lang="pt-BR" sz="3400" b="0" strike="noStrike" spc="-1" dirty="0" smtClean="0">
                <a:solidFill>
                  <a:srgbClr val="464646"/>
                </a:solidFill>
              </a:rPr>
              <a:t>.</a:t>
            </a:r>
            <a:endParaRPr lang="pt-BR" sz="34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14 - d13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9" name="Espaço Reservado para Conteúdo 2"/>
          <p:cNvSpPr txBox="1"/>
          <p:nvPr/>
        </p:nvSpPr>
        <p:spPr>
          <a:xfrm>
            <a:off x="174174" y="1124640"/>
            <a:ext cx="9601200" cy="573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8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300" b="1" strike="noStrike" spc="-1" dirty="0" smtClean="0">
                <a:solidFill>
                  <a:srgbClr val="464646"/>
                </a:solidFill>
              </a:rPr>
              <a:t>A </a:t>
            </a:r>
            <a:r>
              <a:rPr lang="pt-BR" sz="3300" b="1" strike="noStrike" spc="-1" dirty="0">
                <a:solidFill>
                  <a:srgbClr val="464646"/>
                </a:solidFill>
              </a:rPr>
              <a:t>frase que apresenta o humor do texto é </a:t>
            </a:r>
          </a:p>
          <a:p>
            <a:pPr algn="just">
              <a:lnSpc>
                <a:spcPct val="108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300" b="0" strike="noStrike" spc="-1" dirty="0">
                <a:solidFill>
                  <a:srgbClr val="464646"/>
                </a:solidFill>
              </a:rPr>
              <a:t>(A) “O cara está jantando e a comida é tão ruim que ele não aguenta.” </a:t>
            </a:r>
          </a:p>
          <a:p>
            <a:pPr algn="just">
              <a:lnSpc>
                <a:spcPct val="108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300" b="0" strike="noStrike" spc="-1" dirty="0">
                <a:solidFill>
                  <a:srgbClr val="464646"/>
                </a:solidFill>
              </a:rPr>
              <a:t>(B) “Por favor garçom eu não consigo engolir a comida.” </a:t>
            </a:r>
          </a:p>
          <a:p>
            <a:pPr algn="just">
              <a:lnSpc>
                <a:spcPct val="108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300" b="0" strike="noStrike" spc="-1" dirty="0">
                <a:solidFill>
                  <a:srgbClr val="464646"/>
                </a:solidFill>
              </a:rPr>
              <a:t>(C) “Chama o gerente.”</a:t>
            </a:r>
          </a:p>
          <a:p>
            <a:pPr algn="just">
              <a:lnSpc>
                <a:spcPct val="108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300" b="0" strike="noStrike" spc="-1" dirty="0">
                <a:solidFill>
                  <a:srgbClr val="464646"/>
                </a:solidFill>
              </a:rPr>
              <a:t>(D) “– Não adianta. Ele também não vai conseguir</a:t>
            </a:r>
            <a:r>
              <a:rPr lang="pt-BR" sz="3300" b="0" strike="noStrike" spc="-1" dirty="0" smtClean="0">
                <a:solidFill>
                  <a:srgbClr val="464646"/>
                </a:solidFill>
              </a:rPr>
              <a:t>.”</a:t>
            </a:r>
            <a:endParaRPr lang="pt-BR" sz="33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14 - d13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9" name="Espaço Reservado para Conteúdo 2"/>
          <p:cNvSpPr txBox="1"/>
          <p:nvPr/>
        </p:nvSpPr>
        <p:spPr>
          <a:xfrm>
            <a:off x="174174" y="1124640"/>
            <a:ext cx="9601200" cy="573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8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300" b="1" strike="noStrike" spc="-1" dirty="0" smtClean="0">
                <a:solidFill>
                  <a:srgbClr val="464646"/>
                </a:solidFill>
              </a:rPr>
              <a:t>A </a:t>
            </a:r>
            <a:r>
              <a:rPr lang="pt-BR" sz="3300" b="1" strike="noStrike" spc="-1" dirty="0">
                <a:solidFill>
                  <a:srgbClr val="464646"/>
                </a:solidFill>
              </a:rPr>
              <a:t>frase que apresenta o humor do texto é </a:t>
            </a:r>
          </a:p>
          <a:p>
            <a:pPr algn="just">
              <a:lnSpc>
                <a:spcPct val="108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300" b="0" strike="noStrike" spc="-1" dirty="0">
                <a:solidFill>
                  <a:srgbClr val="464646"/>
                </a:solidFill>
              </a:rPr>
              <a:t>(A) “O cara está jantando e a comida é tão ruim que ele não aguenta.” </a:t>
            </a:r>
          </a:p>
          <a:p>
            <a:pPr algn="just">
              <a:lnSpc>
                <a:spcPct val="108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300" b="0" strike="noStrike" spc="-1" dirty="0">
                <a:solidFill>
                  <a:srgbClr val="464646"/>
                </a:solidFill>
              </a:rPr>
              <a:t>(B) “Por favor garçom eu não consigo engolir a comida.” </a:t>
            </a:r>
          </a:p>
          <a:p>
            <a:pPr algn="just">
              <a:lnSpc>
                <a:spcPct val="108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300" b="0" strike="noStrike" spc="-1" dirty="0">
                <a:solidFill>
                  <a:srgbClr val="464646"/>
                </a:solidFill>
              </a:rPr>
              <a:t>(C) “Chama o gerente.”</a:t>
            </a:r>
          </a:p>
          <a:p>
            <a:pPr algn="just">
              <a:lnSpc>
                <a:spcPct val="108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300" b="1" strike="noStrike" spc="-1" dirty="0">
                <a:solidFill>
                  <a:srgbClr val="FF0000"/>
                </a:solidFill>
              </a:rPr>
              <a:t>(D) “– Não adianta. Ele também não vai conseguir</a:t>
            </a:r>
            <a:r>
              <a:rPr lang="pt-BR" sz="3300" b="1" strike="noStrike" spc="-1" dirty="0" smtClean="0">
                <a:solidFill>
                  <a:srgbClr val="FF0000"/>
                </a:solidFill>
              </a:rPr>
              <a:t>.”</a:t>
            </a:r>
            <a:endParaRPr lang="pt-BR" sz="3300" b="1" strike="noStrike" spc="-1" dirty="0">
              <a:solidFill>
                <a:srgbClr val="FF0000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ítulo 1"/>
          <p:cNvSpPr txBox="1"/>
          <p:nvPr/>
        </p:nvSpPr>
        <p:spPr>
          <a:xfrm>
            <a:off x="326880" y="224976"/>
            <a:ext cx="9410400" cy="840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strike="noStrike" cap="all" spc="-1" dirty="0">
                <a:solidFill>
                  <a:srgbClr val="464646"/>
                </a:solidFill>
                <a:latin typeface="Tahoma"/>
              </a:rPr>
              <a:t>Questão 15 e 16</a:t>
            </a:r>
            <a:endParaRPr lang="pt-BR" sz="360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63" name="Espaço Reservado para Conteúdo 2"/>
          <p:cNvSpPr txBox="1"/>
          <p:nvPr/>
        </p:nvSpPr>
        <p:spPr>
          <a:xfrm>
            <a:off x="174171" y="1298520"/>
            <a:ext cx="7286172" cy="5559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70000" lnSpcReduction="20000"/>
          </a:bodyPr>
          <a:lstStyle/>
          <a:p>
            <a:pPr algn="just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pt-BR" sz="4000" b="1" strike="noStrike" spc="-1" dirty="0">
                <a:solidFill>
                  <a:srgbClr val="464646"/>
                </a:solidFill>
                <a:latin typeface="Arial"/>
              </a:rPr>
              <a:t>A sucuri </a:t>
            </a:r>
            <a:endParaRPr lang="pt-BR" sz="40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2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pt-BR" sz="4000" b="0" strike="noStrike" spc="-1" dirty="0">
                <a:solidFill>
                  <a:srgbClr val="464646"/>
                </a:solidFill>
              </a:rPr>
              <a:t>A sucuri, a maior cobra do mundo, pode matar animais maiores que ela porque tem força suficiente para apertar e quebrar ossos. Ela também é conhecida como anaconda. É uma cobra sul-americana que pertence ao gênero </a:t>
            </a:r>
            <a:r>
              <a:rPr lang="pt-BR" sz="4000" b="0" i="1" strike="noStrike" spc="-1" dirty="0" err="1">
                <a:solidFill>
                  <a:srgbClr val="464646"/>
                </a:solidFill>
              </a:rPr>
              <a:t>Eunectes</a:t>
            </a:r>
            <a:r>
              <a:rPr lang="pt-BR" sz="4000" b="0" i="1" strike="noStrike" spc="-1" dirty="0">
                <a:solidFill>
                  <a:srgbClr val="464646"/>
                </a:solidFill>
              </a:rPr>
              <a:t> </a:t>
            </a:r>
            <a:r>
              <a:rPr lang="pt-BR" sz="4000" b="0" i="1" strike="noStrike" spc="-1" dirty="0" err="1">
                <a:solidFill>
                  <a:srgbClr val="464646"/>
                </a:solidFill>
              </a:rPr>
              <a:t>murinus</a:t>
            </a:r>
            <a:r>
              <a:rPr lang="pt-BR" sz="4000" b="0" strike="noStrike" spc="-1" dirty="0">
                <a:solidFill>
                  <a:srgbClr val="464646"/>
                </a:solidFill>
              </a:rPr>
              <a:t>, que significa "boa nadadora". Ela não possui veneno.  Já as cobras menores, como a coral, imobilizam suas presas mordendo-as e injetando-lhes veneno. </a:t>
            </a:r>
          </a:p>
          <a:p>
            <a:pPr algn="just">
              <a:lnSpc>
                <a:spcPct val="120000"/>
              </a:lnSpc>
              <a:spcBef>
                <a:spcPts val="700"/>
              </a:spcBef>
              <a:tabLst>
                <a:tab pos="0" algn="l"/>
              </a:tabLst>
            </a:pPr>
            <a:endParaRPr lang="pt-BR" sz="2200" b="0" strike="noStrike" spc="-1" dirty="0">
              <a:solidFill>
                <a:srgbClr val="464646"/>
              </a:solidFill>
            </a:endParaRPr>
          </a:p>
          <a:p>
            <a:pPr algn="ctr">
              <a:lnSpc>
                <a:spcPct val="170000"/>
              </a:lnSpc>
              <a:spcBef>
                <a:spcPts val="380"/>
              </a:spcBef>
              <a:tabLst>
                <a:tab pos="0" algn="l"/>
              </a:tabLst>
            </a:pPr>
            <a:r>
              <a:rPr lang="pt-BR" sz="2200" b="0" strike="noStrike" spc="-1" dirty="0">
                <a:solidFill>
                  <a:srgbClr val="464646"/>
                </a:solidFill>
              </a:rPr>
              <a:t>Lição de Casa 2000. São Paulo: </a:t>
            </a:r>
            <a:r>
              <a:rPr lang="pt-BR" sz="2200" b="0" strike="noStrike" spc="-1" dirty="0" err="1">
                <a:solidFill>
                  <a:srgbClr val="464646"/>
                </a:solidFill>
              </a:rPr>
              <a:t>Klick</a:t>
            </a:r>
            <a:r>
              <a:rPr lang="pt-BR" sz="2200" b="0" strike="noStrike" spc="-1" dirty="0">
                <a:solidFill>
                  <a:srgbClr val="464646"/>
                </a:solidFill>
              </a:rPr>
              <a:t> Editora. 2000 (texto adaptado)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pt-BR" sz="1900" b="0" strike="noStrike" spc="-1" dirty="0">
              <a:solidFill>
                <a:srgbClr val="464646"/>
              </a:solidFill>
              <a:latin typeface="Tahoma"/>
            </a:endParaRPr>
          </a:p>
        </p:txBody>
      </p:sp>
      <p:pic>
        <p:nvPicPr>
          <p:cNvPr id="264" name="Espaço Reservado para Conteúdo 5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161" r="20282" b="10433"/>
          <a:stretch/>
        </p:blipFill>
        <p:spPr>
          <a:xfrm>
            <a:off x="7583714" y="1298520"/>
            <a:ext cx="2322286" cy="410079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01  - d11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7" name="Espaço Reservado para Conteúdo 2"/>
          <p:cNvSpPr txBox="1"/>
          <p:nvPr/>
        </p:nvSpPr>
        <p:spPr>
          <a:xfrm>
            <a:off x="200520" y="1124640"/>
            <a:ext cx="9576720" cy="5472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                                </a:t>
            </a:r>
          </a:p>
          <a:p>
            <a:pPr algn="just">
              <a:lnSpc>
                <a:spcPct val="170000"/>
              </a:lnSpc>
              <a:tabLst>
                <a:tab pos="0" algn="l"/>
              </a:tabLst>
            </a:pPr>
            <a:r>
              <a:rPr lang="pt-BR" sz="11200" b="1" strike="noStrike" spc="-1" dirty="0">
                <a:solidFill>
                  <a:srgbClr val="464646"/>
                </a:solidFill>
                <a:latin typeface="+mj-lt"/>
              </a:rPr>
              <a:t>Nesse texto, qual dos trechos expressa uma opinião? </a:t>
            </a:r>
          </a:p>
          <a:p>
            <a:pPr algn="just">
              <a:lnSpc>
                <a:spcPct val="170000"/>
              </a:lnSpc>
              <a:tabLst>
                <a:tab pos="0" algn="l"/>
              </a:tabLst>
            </a:pPr>
            <a:r>
              <a:rPr lang="pt-BR" sz="112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(A) “Como estava com fome, ele chamou uma ovelha que passava ali perto.”</a:t>
            </a:r>
            <a:endParaRPr lang="pt-BR" sz="11200" b="0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70000"/>
              </a:lnSpc>
              <a:tabLst>
                <a:tab pos="0" algn="l"/>
              </a:tabLst>
            </a:pPr>
            <a:r>
              <a:rPr lang="pt-BR" sz="112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(B) “...pediu-lhe para trazer um pouco da água de um riacho.”</a:t>
            </a:r>
            <a:endParaRPr lang="pt-BR" sz="11200" b="0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70000"/>
              </a:lnSpc>
              <a:tabLst>
                <a:tab pos="0" algn="l"/>
              </a:tabLst>
            </a:pPr>
            <a:r>
              <a:rPr lang="pt-BR" sz="11200" b="0" strike="noStrike" spc="-1" dirty="0">
                <a:solidFill>
                  <a:srgbClr val="464646"/>
                </a:solidFill>
                <a:latin typeface="+mj-lt"/>
                <a:ea typeface="SimSun"/>
              </a:rPr>
              <a:t>(C) “― Claro! respondeu a ovelha.”</a:t>
            </a:r>
            <a:endParaRPr lang="pt-BR" sz="11200" b="0" strike="noStrike" spc="-1" dirty="0">
              <a:solidFill>
                <a:srgbClr val="464646"/>
              </a:solidFill>
              <a:latin typeface="+mj-lt"/>
            </a:endParaRPr>
          </a:p>
          <a:p>
            <a:pPr algn="just">
              <a:lnSpc>
                <a:spcPct val="170000"/>
              </a:lnSpc>
              <a:tabLst>
                <a:tab pos="0" algn="l"/>
              </a:tabLst>
            </a:pPr>
            <a:r>
              <a:rPr lang="pt-BR" sz="11200" b="1" strike="noStrike" spc="-1" dirty="0">
                <a:solidFill>
                  <a:srgbClr val="FF0000"/>
                </a:solidFill>
                <a:latin typeface="+mj-lt"/>
                <a:ea typeface="SimSun"/>
              </a:rPr>
              <a:t>(D) “― Se eu levar água para você, sem dúvida eu serei esse alimento”.</a:t>
            </a:r>
            <a:endParaRPr lang="pt-BR" sz="11200" b="1" strike="noStrike" spc="-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2560"/>
              </a:spcBef>
              <a:tabLst>
                <a:tab pos="0" algn="l"/>
              </a:tabLst>
            </a:pPr>
            <a:endParaRPr lang="pt-BR" sz="12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2560"/>
              </a:spcBef>
              <a:tabLst>
                <a:tab pos="0" algn="l"/>
              </a:tabLst>
            </a:pPr>
            <a:endParaRPr lang="pt-BR" sz="12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12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12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12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12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pt-BR" sz="8000" b="0" strike="noStrike" spc="-1" dirty="0">
                <a:solidFill>
                  <a:srgbClr val="464646"/>
                </a:solidFill>
                <a:latin typeface="Arial"/>
                <a:ea typeface="SimSun"/>
              </a:rPr>
              <a:t>                                           </a:t>
            </a:r>
            <a:endParaRPr lang="pt-BR" sz="80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80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15 – d10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66" name="Espaço Reservado para Conteúdo 2"/>
          <p:cNvSpPr txBox="1"/>
          <p:nvPr/>
        </p:nvSpPr>
        <p:spPr>
          <a:xfrm>
            <a:off x="203201" y="1124640"/>
            <a:ext cx="9492342" cy="573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2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300" b="1" strike="noStrike" spc="-1" dirty="0" smtClean="0">
                <a:solidFill>
                  <a:srgbClr val="464646"/>
                </a:solidFill>
                <a:ea typeface="SimSun"/>
              </a:rPr>
              <a:t>No trecho </a:t>
            </a:r>
            <a:r>
              <a:rPr lang="pt-BR" sz="3300" b="1" strike="noStrike" spc="-1" dirty="0">
                <a:solidFill>
                  <a:srgbClr val="464646"/>
                </a:solidFill>
                <a:ea typeface="SimSun"/>
              </a:rPr>
              <a:t>“É uma cobra sul-americana que pertence ao gênero </a:t>
            </a:r>
            <a:r>
              <a:rPr lang="pt-BR" sz="3300" b="1" i="1" u="sng" strike="noStrike" spc="-1" dirty="0" err="1">
                <a:solidFill>
                  <a:srgbClr val="464646"/>
                </a:solidFill>
                <a:uFillTx/>
                <a:latin typeface="Arial Black" pitchFamily="34" charset="0"/>
                <a:ea typeface="SimSun"/>
              </a:rPr>
              <a:t>Eunectes</a:t>
            </a:r>
            <a:r>
              <a:rPr lang="pt-BR" sz="3300" b="1" i="1" u="sng" strike="noStrike" spc="-1" dirty="0">
                <a:solidFill>
                  <a:srgbClr val="464646"/>
                </a:solidFill>
                <a:uFillTx/>
                <a:latin typeface="Arial Black" pitchFamily="34" charset="0"/>
                <a:ea typeface="SimSun"/>
              </a:rPr>
              <a:t> </a:t>
            </a:r>
            <a:r>
              <a:rPr lang="pt-BR" sz="3300" b="1" i="1" u="sng" strike="noStrike" spc="-1" dirty="0" err="1">
                <a:solidFill>
                  <a:srgbClr val="464646"/>
                </a:solidFill>
                <a:uFillTx/>
                <a:latin typeface="Arial Black" pitchFamily="34" charset="0"/>
                <a:ea typeface="SimSun"/>
              </a:rPr>
              <a:t>murinus</a:t>
            </a:r>
            <a:r>
              <a:rPr lang="pt-BR" sz="3300" b="1" i="1" strike="noStrike" spc="-1" dirty="0">
                <a:solidFill>
                  <a:srgbClr val="464646"/>
                </a:solidFill>
                <a:ea typeface="SimSun"/>
              </a:rPr>
              <a:t>...” </a:t>
            </a:r>
            <a:r>
              <a:rPr lang="pt-BR" sz="3300" b="1" strike="noStrike" spc="-1" dirty="0">
                <a:solidFill>
                  <a:srgbClr val="464646"/>
                </a:solidFill>
                <a:ea typeface="SimSun"/>
              </a:rPr>
              <a:t>as palavras em destaque são um exemplo de linguagem</a:t>
            </a:r>
            <a:endParaRPr lang="pt-BR" sz="3300" b="1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02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300" b="0" strike="noStrike" spc="-1" dirty="0">
                <a:solidFill>
                  <a:srgbClr val="464646"/>
                </a:solidFill>
                <a:ea typeface="SimSun"/>
              </a:rPr>
              <a:t>(A) culta.</a:t>
            </a:r>
            <a:endParaRPr lang="pt-BR" sz="33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02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300" b="0" strike="noStrike" spc="-1" dirty="0">
                <a:solidFill>
                  <a:srgbClr val="464646"/>
                </a:solidFill>
                <a:ea typeface="SimSun"/>
              </a:rPr>
              <a:t>(B) padrão.</a:t>
            </a:r>
            <a:endParaRPr lang="pt-BR" sz="33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02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300" b="0" strike="noStrike" spc="-1" dirty="0">
                <a:solidFill>
                  <a:srgbClr val="464646"/>
                </a:solidFill>
                <a:ea typeface="SimSun"/>
              </a:rPr>
              <a:t>(C) informal.</a:t>
            </a:r>
            <a:endParaRPr lang="pt-BR" sz="33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02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300" b="0" strike="noStrike" spc="-1" dirty="0">
                <a:solidFill>
                  <a:srgbClr val="464646"/>
                </a:solidFill>
                <a:ea typeface="SimSun"/>
              </a:rPr>
              <a:t>(D) científica. </a:t>
            </a:r>
            <a:endParaRPr lang="pt-BR" sz="33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15 – d10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66" name="Espaço Reservado para Conteúdo 2"/>
          <p:cNvSpPr txBox="1"/>
          <p:nvPr/>
        </p:nvSpPr>
        <p:spPr>
          <a:xfrm>
            <a:off x="203201" y="1124640"/>
            <a:ext cx="9492342" cy="573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2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300" b="1" strike="noStrike" spc="-1" dirty="0" smtClean="0">
                <a:solidFill>
                  <a:srgbClr val="464646"/>
                </a:solidFill>
                <a:ea typeface="SimSun"/>
              </a:rPr>
              <a:t>No trecho </a:t>
            </a:r>
            <a:r>
              <a:rPr lang="pt-BR" sz="3300" b="1" strike="noStrike" spc="-1" dirty="0">
                <a:solidFill>
                  <a:srgbClr val="464646"/>
                </a:solidFill>
                <a:ea typeface="SimSun"/>
              </a:rPr>
              <a:t>“É uma cobra sul-americana que pertence ao gênero </a:t>
            </a:r>
            <a:r>
              <a:rPr lang="pt-BR" sz="3300" b="1" i="1" u="sng" strike="noStrike" spc="-1" dirty="0" err="1">
                <a:solidFill>
                  <a:srgbClr val="464646"/>
                </a:solidFill>
                <a:uFillTx/>
                <a:latin typeface="Arial Black" pitchFamily="34" charset="0"/>
                <a:ea typeface="SimSun"/>
              </a:rPr>
              <a:t>Eunectes</a:t>
            </a:r>
            <a:r>
              <a:rPr lang="pt-BR" sz="3300" b="1" i="1" u="sng" strike="noStrike" spc="-1" dirty="0">
                <a:solidFill>
                  <a:srgbClr val="464646"/>
                </a:solidFill>
                <a:uFillTx/>
                <a:latin typeface="Arial Black" pitchFamily="34" charset="0"/>
                <a:ea typeface="SimSun"/>
              </a:rPr>
              <a:t> </a:t>
            </a:r>
            <a:r>
              <a:rPr lang="pt-BR" sz="3300" b="1" i="1" u="sng" strike="noStrike" spc="-1" dirty="0" err="1">
                <a:solidFill>
                  <a:srgbClr val="464646"/>
                </a:solidFill>
                <a:uFillTx/>
                <a:latin typeface="Arial Black" pitchFamily="34" charset="0"/>
                <a:ea typeface="SimSun"/>
              </a:rPr>
              <a:t>murinus</a:t>
            </a:r>
            <a:r>
              <a:rPr lang="pt-BR" sz="3300" b="1" i="1" strike="noStrike" spc="-1" dirty="0">
                <a:solidFill>
                  <a:srgbClr val="464646"/>
                </a:solidFill>
                <a:ea typeface="SimSun"/>
              </a:rPr>
              <a:t>...” </a:t>
            </a:r>
            <a:r>
              <a:rPr lang="pt-BR" sz="3300" b="1" strike="noStrike" spc="-1" dirty="0">
                <a:solidFill>
                  <a:srgbClr val="464646"/>
                </a:solidFill>
                <a:ea typeface="SimSun"/>
              </a:rPr>
              <a:t>as palavras em destaque são um exemplo de linguagem</a:t>
            </a:r>
            <a:endParaRPr lang="pt-BR" sz="3300" b="1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02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300" b="0" strike="noStrike" spc="-1" dirty="0">
                <a:solidFill>
                  <a:srgbClr val="464646"/>
                </a:solidFill>
                <a:ea typeface="SimSun"/>
              </a:rPr>
              <a:t>(A) culta.</a:t>
            </a:r>
            <a:endParaRPr lang="pt-BR" sz="33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02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300" b="0" strike="noStrike" spc="-1" dirty="0">
                <a:solidFill>
                  <a:srgbClr val="464646"/>
                </a:solidFill>
                <a:ea typeface="SimSun"/>
              </a:rPr>
              <a:t>(B) padrão.</a:t>
            </a:r>
            <a:endParaRPr lang="pt-BR" sz="33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02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300" b="0" strike="noStrike" spc="-1" dirty="0">
                <a:solidFill>
                  <a:srgbClr val="464646"/>
                </a:solidFill>
                <a:ea typeface="SimSun"/>
              </a:rPr>
              <a:t>(C) informal.</a:t>
            </a:r>
            <a:endParaRPr lang="pt-BR" sz="3300" b="0" strike="noStrike" spc="-1" dirty="0">
              <a:solidFill>
                <a:srgbClr val="464646"/>
              </a:solidFill>
            </a:endParaRPr>
          </a:p>
          <a:p>
            <a:pPr algn="just">
              <a:lnSpc>
                <a:spcPct val="102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300" b="1" strike="noStrike" spc="-1" dirty="0">
                <a:solidFill>
                  <a:srgbClr val="FF0000"/>
                </a:solidFill>
                <a:ea typeface="SimSun"/>
              </a:rPr>
              <a:t>(D) científica. </a:t>
            </a:r>
            <a:endParaRPr lang="pt-BR" sz="3300" b="1" strike="noStrike" spc="-1" dirty="0">
              <a:solidFill>
                <a:srgbClr val="FF0000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16 – d12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0" name="Espaço Reservado para Conteúdo 2"/>
          <p:cNvSpPr txBox="1"/>
          <p:nvPr/>
        </p:nvSpPr>
        <p:spPr>
          <a:xfrm>
            <a:off x="290286" y="1124640"/>
            <a:ext cx="9405257" cy="573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9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500" b="1" strike="noStrike" spc="-1" dirty="0" smtClean="0">
                <a:solidFill>
                  <a:srgbClr val="464646"/>
                </a:solidFill>
                <a:latin typeface="Arial"/>
              </a:rPr>
              <a:t>No </a:t>
            </a:r>
            <a:r>
              <a:rPr lang="pt-BR" sz="3500" b="1" strike="noStrike" spc="-1" dirty="0">
                <a:solidFill>
                  <a:srgbClr val="464646"/>
                </a:solidFill>
                <a:latin typeface="Arial"/>
              </a:rPr>
              <a:t>trecho “A sucuri, a maior cobra do </a:t>
            </a:r>
            <a:r>
              <a:rPr lang="pt-BR" sz="3500" b="1" u="sng" strike="noStrike" spc="-1" dirty="0">
                <a:solidFill>
                  <a:srgbClr val="464646"/>
                </a:solidFill>
                <a:latin typeface="Arial"/>
              </a:rPr>
              <a:t>mundo</a:t>
            </a:r>
            <a:r>
              <a:rPr lang="pt-BR" sz="3500" b="1" strike="noStrike" spc="-1" dirty="0">
                <a:solidFill>
                  <a:srgbClr val="464646"/>
                </a:solidFill>
                <a:latin typeface="Arial"/>
              </a:rPr>
              <a:t>...” a palavra “mundo” dá ideia de </a:t>
            </a:r>
            <a:endParaRPr lang="pt-BR" sz="3500" b="1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09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Arial"/>
              </a:rPr>
              <a:t>(A) intensidade. </a:t>
            </a:r>
            <a:endParaRPr lang="pt-BR" sz="35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09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Arial"/>
              </a:rPr>
              <a:t>(B) lugar. </a:t>
            </a:r>
            <a:endParaRPr lang="pt-BR" sz="35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09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Arial"/>
              </a:rPr>
              <a:t>(C) modo. </a:t>
            </a:r>
            <a:endParaRPr lang="pt-BR" sz="35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09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Arial"/>
              </a:rPr>
              <a:t>(D) </a:t>
            </a:r>
            <a:r>
              <a:rPr lang="pt-BR" sz="3500" b="0" strike="noStrike" spc="-1" dirty="0" smtClean="0">
                <a:solidFill>
                  <a:srgbClr val="464646"/>
                </a:solidFill>
                <a:latin typeface="Arial"/>
              </a:rPr>
              <a:t>tempo.</a:t>
            </a:r>
            <a:endParaRPr lang="pt-BR" sz="35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16 – d12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0" name="Espaço Reservado para Conteúdo 2"/>
          <p:cNvSpPr txBox="1"/>
          <p:nvPr/>
        </p:nvSpPr>
        <p:spPr>
          <a:xfrm>
            <a:off x="290286" y="1124640"/>
            <a:ext cx="9405257" cy="573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9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500" b="1" strike="noStrike" spc="-1" dirty="0" smtClean="0">
                <a:solidFill>
                  <a:srgbClr val="464646"/>
                </a:solidFill>
                <a:latin typeface="Arial"/>
              </a:rPr>
              <a:t>No </a:t>
            </a:r>
            <a:r>
              <a:rPr lang="pt-BR" sz="3500" b="1" strike="noStrike" spc="-1" dirty="0">
                <a:solidFill>
                  <a:srgbClr val="464646"/>
                </a:solidFill>
                <a:latin typeface="Arial"/>
              </a:rPr>
              <a:t>trecho “A sucuri, a maior cobra do </a:t>
            </a:r>
            <a:r>
              <a:rPr lang="pt-BR" sz="3500" b="1" u="sng" strike="noStrike" spc="-1" dirty="0">
                <a:solidFill>
                  <a:srgbClr val="464646"/>
                </a:solidFill>
                <a:latin typeface="Arial"/>
              </a:rPr>
              <a:t>mundo</a:t>
            </a:r>
            <a:r>
              <a:rPr lang="pt-BR" sz="3500" b="1" strike="noStrike" spc="-1" dirty="0">
                <a:solidFill>
                  <a:srgbClr val="464646"/>
                </a:solidFill>
                <a:latin typeface="Arial"/>
              </a:rPr>
              <a:t>...” a palavra “mundo” dá ideia de </a:t>
            </a:r>
            <a:endParaRPr lang="pt-BR" sz="3500" b="1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09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Arial"/>
              </a:rPr>
              <a:t>(A) intensidade. </a:t>
            </a:r>
            <a:endParaRPr lang="pt-BR" sz="35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09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500" b="1" strike="noStrike" spc="-1" dirty="0">
                <a:solidFill>
                  <a:srgbClr val="FF0000"/>
                </a:solidFill>
                <a:latin typeface="Arial"/>
              </a:rPr>
              <a:t>(B) lugar. </a:t>
            </a:r>
            <a:endParaRPr lang="pt-BR" sz="3500" b="1" strike="noStrike" spc="-1" dirty="0">
              <a:solidFill>
                <a:srgbClr val="FF0000"/>
              </a:solidFill>
              <a:latin typeface="Tahoma"/>
            </a:endParaRPr>
          </a:p>
          <a:p>
            <a:pPr algn="just">
              <a:lnSpc>
                <a:spcPct val="109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Arial"/>
              </a:rPr>
              <a:t>(C) modo. </a:t>
            </a:r>
            <a:endParaRPr lang="pt-BR" sz="35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09000"/>
              </a:lnSpc>
              <a:spcAft>
                <a:spcPts val="2400"/>
              </a:spcAft>
              <a:tabLst>
                <a:tab pos="0" algn="l"/>
              </a:tabLst>
            </a:pPr>
            <a:r>
              <a:rPr lang="pt-BR" sz="3500" b="0" strike="noStrike" spc="-1" dirty="0">
                <a:solidFill>
                  <a:srgbClr val="464646"/>
                </a:solidFill>
                <a:latin typeface="Arial"/>
              </a:rPr>
              <a:t>(D) </a:t>
            </a:r>
            <a:r>
              <a:rPr lang="pt-BR" sz="3500" b="0" strike="noStrike" spc="-1" dirty="0" smtClean="0">
                <a:solidFill>
                  <a:srgbClr val="464646"/>
                </a:solidFill>
                <a:latin typeface="Arial"/>
              </a:rPr>
              <a:t>tempo.</a:t>
            </a:r>
            <a:endParaRPr lang="pt-BR" sz="35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QuestÕES 02 e 03  </a:t>
            </a:r>
            <a:r>
              <a:rPr lang="pt-BR" sz="2000" b="1" strike="noStrike" cap="all" spc="-1">
                <a:solidFill>
                  <a:srgbClr val="000000"/>
                </a:solidFill>
                <a:latin typeface="Tahoma"/>
              </a:rPr>
              <a:t>(Saemi 2015)</a:t>
            </a:r>
            <a:endParaRPr lang="pt-BR" sz="20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1" name="Espaço Reservado para Conteúdo 2"/>
          <p:cNvSpPr txBox="1"/>
          <p:nvPr/>
        </p:nvSpPr>
        <p:spPr>
          <a:xfrm>
            <a:off x="200520" y="1124640"/>
            <a:ext cx="9576720" cy="5472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32500" lnSpcReduction="10000"/>
          </a:bodyPr>
          <a:lstStyle/>
          <a:p>
            <a:pPr algn="just"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70000"/>
              </a:lnSpc>
              <a:spcBef>
                <a:spcPts val="2560"/>
              </a:spcBef>
              <a:tabLst>
                <a:tab pos="0" algn="l"/>
              </a:tabLst>
            </a:pPr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70000"/>
              </a:lnSpc>
              <a:spcBef>
                <a:spcPts val="2560"/>
              </a:spcBef>
              <a:tabLst>
                <a:tab pos="0" algn="l"/>
              </a:tabLst>
            </a:pPr>
            <a:endParaRPr lang="pt-BR" sz="3200" b="0" strike="noStrike" spc="-1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00000"/>
              </a:lnSpc>
              <a:spcBef>
                <a:spcPts val="1020"/>
              </a:spcBef>
              <a:tabLst>
                <a:tab pos="0" algn="l"/>
              </a:tabLst>
            </a:pPr>
            <a:r>
              <a:rPr lang="pt-BR" sz="5100" b="1" strike="noStrike" spc="-1">
                <a:solidFill>
                  <a:srgbClr val="464646"/>
                </a:solidFill>
                <a:latin typeface="Tahoma"/>
                <a:ea typeface="SimSun"/>
              </a:rPr>
              <a:t> </a:t>
            </a:r>
            <a:endParaRPr lang="pt-BR" sz="51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51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51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51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51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r>
              <a:rPr lang="pt-BR" sz="7400" b="0" strike="noStrike" spc="-1">
                <a:solidFill>
                  <a:srgbClr val="464646"/>
                </a:solidFill>
                <a:latin typeface="Tahoma"/>
                <a:ea typeface="SimSun"/>
              </a:rPr>
              <a:t>                            </a:t>
            </a: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74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pt-BR" sz="8000" b="0" strike="noStrike" spc="-1">
                <a:solidFill>
                  <a:srgbClr val="464646"/>
                </a:solidFill>
                <a:latin typeface="Arial"/>
                <a:ea typeface="SimSun"/>
              </a:rPr>
              <a:t>                                           </a:t>
            </a:r>
            <a:endParaRPr lang="pt-BR" sz="8000" b="0" strike="noStrike" spc="-1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8000" b="0" strike="noStrike" spc="-1">
              <a:solidFill>
                <a:srgbClr val="464646"/>
              </a:solidFill>
              <a:latin typeface="Tahoma"/>
            </a:endParaRPr>
          </a:p>
        </p:txBody>
      </p:sp>
      <p:sp>
        <p:nvSpPr>
          <p:cNvPr id="192" name="AutoShape 2"/>
          <p:cNvSpPr/>
          <p:nvPr/>
        </p:nvSpPr>
        <p:spPr>
          <a:xfrm>
            <a:off x="480060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3" name="Imagem 8"/>
          <p:cNvPicPr/>
          <p:nvPr/>
        </p:nvPicPr>
        <p:blipFill>
          <a:blip r:embed="rId3" cstate="print"/>
          <a:stretch/>
        </p:blipFill>
        <p:spPr>
          <a:xfrm>
            <a:off x="0" y="1741714"/>
            <a:ext cx="9906000" cy="5116286"/>
          </a:xfrm>
          <a:prstGeom prst="rect">
            <a:avLst/>
          </a:prstGeom>
          <a:ln w="0"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232229" y="1204687"/>
            <a:ext cx="5617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Leia o texto.</a:t>
            </a:r>
            <a:endParaRPr lang="pt-BR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ítulo 1"/>
          <p:cNvSpPr txBox="1"/>
          <p:nvPr/>
        </p:nvSpPr>
        <p:spPr>
          <a:xfrm>
            <a:off x="391886" y="370114"/>
            <a:ext cx="9158514" cy="584246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02 – D5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5" name="Espaço Reservado para Conteúdo 2"/>
          <p:cNvSpPr txBox="1"/>
          <p:nvPr/>
        </p:nvSpPr>
        <p:spPr>
          <a:xfrm>
            <a:off x="391886" y="1538510"/>
            <a:ext cx="8969827" cy="509451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>
              <a:spcBef>
                <a:spcPts val="2560"/>
              </a:spcBef>
              <a:tabLst>
                <a:tab pos="0" algn="l"/>
              </a:tabLst>
            </a:pPr>
            <a:r>
              <a:rPr lang="pt-BR" sz="3200" b="1" strike="noStrike" spc="-1" dirty="0">
                <a:solidFill>
                  <a:srgbClr val="464646"/>
                </a:solidFill>
                <a:latin typeface="Arial"/>
              </a:rPr>
              <a:t>No último quadrinho, a expressão da vaca e do bezerro é de</a:t>
            </a:r>
            <a:endParaRPr lang="pt-BR" sz="3200" b="1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spcBef>
                <a:spcPts val="2560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464646"/>
                </a:solidFill>
                <a:latin typeface="Arial"/>
              </a:rPr>
              <a:t>(A) nojo.</a:t>
            </a: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spcBef>
                <a:spcPts val="2560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464646"/>
                </a:solidFill>
                <a:latin typeface="Arial"/>
              </a:rPr>
              <a:t>B) raiva.</a:t>
            </a: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spcBef>
                <a:spcPts val="2560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464646"/>
                </a:solidFill>
                <a:latin typeface="Arial"/>
              </a:rPr>
              <a:t>C) medo.</a:t>
            </a: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spcBef>
                <a:spcPts val="2560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464646"/>
                </a:solidFill>
                <a:latin typeface="Arial"/>
              </a:rPr>
              <a:t>D) tristeza.</a:t>
            </a: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spcBef>
                <a:spcPts val="1919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464646"/>
                </a:solidFill>
                <a:latin typeface="Tahoma"/>
              </a:rPr>
              <a:t>                            </a:t>
            </a: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00000"/>
              </a:lnSpc>
              <a:spcBef>
                <a:spcPts val="2560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464646"/>
                </a:solidFill>
                <a:latin typeface="Arial"/>
              </a:rPr>
              <a:t>                                           </a:t>
            </a: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ítulo 1"/>
          <p:cNvSpPr txBox="1"/>
          <p:nvPr/>
        </p:nvSpPr>
        <p:spPr>
          <a:xfrm>
            <a:off x="391886" y="370114"/>
            <a:ext cx="9158514" cy="584246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02 – D5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5" name="Espaço Reservado para Conteúdo 2"/>
          <p:cNvSpPr txBox="1"/>
          <p:nvPr/>
        </p:nvSpPr>
        <p:spPr>
          <a:xfrm>
            <a:off x="391886" y="1538510"/>
            <a:ext cx="8969827" cy="509451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>
              <a:spcBef>
                <a:spcPts val="2560"/>
              </a:spcBef>
              <a:tabLst>
                <a:tab pos="0" algn="l"/>
              </a:tabLst>
            </a:pPr>
            <a:r>
              <a:rPr lang="pt-BR" sz="3200" b="1" strike="noStrike" spc="-1" dirty="0">
                <a:solidFill>
                  <a:srgbClr val="464646"/>
                </a:solidFill>
                <a:latin typeface="Arial"/>
              </a:rPr>
              <a:t>No último quadrinho, a expressão da vaca e do bezerro é de</a:t>
            </a:r>
            <a:endParaRPr lang="pt-BR" sz="3200" b="1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spcBef>
                <a:spcPts val="2560"/>
              </a:spcBef>
              <a:tabLst>
                <a:tab pos="0" algn="l"/>
              </a:tabLst>
            </a:pPr>
            <a:r>
              <a:rPr lang="pt-BR" sz="3200" b="1" strike="noStrike" spc="-1" dirty="0">
                <a:solidFill>
                  <a:srgbClr val="FF0000"/>
                </a:solidFill>
                <a:latin typeface="Arial"/>
              </a:rPr>
              <a:t>(A) nojo.</a:t>
            </a:r>
            <a:endParaRPr lang="pt-BR" sz="3200" b="1" strike="noStrike" spc="-1" dirty="0">
              <a:solidFill>
                <a:srgbClr val="FF0000"/>
              </a:solidFill>
              <a:latin typeface="Tahoma"/>
            </a:endParaRPr>
          </a:p>
          <a:p>
            <a:pPr algn="just">
              <a:spcBef>
                <a:spcPts val="2560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464646"/>
                </a:solidFill>
                <a:latin typeface="Arial"/>
              </a:rPr>
              <a:t>B) raiva.</a:t>
            </a: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spcBef>
                <a:spcPts val="2560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464646"/>
                </a:solidFill>
                <a:latin typeface="Arial"/>
              </a:rPr>
              <a:t>C) medo.</a:t>
            </a: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spcBef>
                <a:spcPts val="2560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464646"/>
                </a:solidFill>
                <a:latin typeface="Arial"/>
              </a:rPr>
              <a:t>D) tristeza.</a:t>
            </a: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spcBef>
                <a:spcPts val="1919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464646"/>
                </a:solidFill>
                <a:latin typeface="Tahoma"/>
              </a:rPr>
              <a:t>                            </a:t>
            </a: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00000"/>
              </a:lnSpc>
              <a:spcBef>
                <a:spcPts val="2560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464646"/>
                </a:solidFill>
                <a:latin typeface="Arial"/>
              </a:rPr>
              <a:t>                                           </a:t>
            </a: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03 – D14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9" name="Espaço Reservado para Conteúdo 2"/>
          <p:cNvSpPr txBox="1"/>
          <p:nvPr/>
        </p:nvSpPr>
        <p:spPr>
          <a:xfrm>
            <a:off x="200520" y="1298807"/>
            <a:ext cx="9576720" cy="5472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25000" lnSpcReduction="20000"/>
          </a:bodyPr>
          <a:lstStyle/>
          <a:p>
            <a:pPr algn="just">
              <a:lnSpc>
                <a:spcPct val="170000"/>
              </a:lnSpc>
              <a:spcBef>
                <a:spcPts val="2560"/>
              </a:spcBef>
              <a:tabLst>
                <a:tab pos="0" algn="l"/>
              </a:tabLst>
            </a:pPr>
            <a:r>
              <a:rPr lang="pt-BR" sz="12300" b="1" strike="noStrike" spc="-1" dirty="0">
                <a:solidFill>
                  <a:srgbClr val="464646"/>
                </a:solidFill>
                <a:latin typeface="Arial"/>
              </a:rPr>
              <a:t>Na expressão “Ai!”, o ponto de exclamação foi usado para reforçar </a:t>
            </a:r>
            <a:endParaRPr lang="pt-BR" sz="12300" b="1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20000"/>
              </a:lnSpc>
              <a:spcBef>
                <a:spcPts val="2560"/>
              </a:spcBef>
              <a:tabLst>
                <a:tab pos="0" algn="l"/>
              </a:tabLst>
            </a:pPr>
            <a:r>
              <a:rPr lang="pt-BR" sz="123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(A) vergonha.</a:t>
            </a:r>
            <a:endParaRPr lang="pt-BR" sz="123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</a:endParaRPr>
          </a:p>
          <a:p>
            <a:pPr algn="just">
              <a:lnSpc>
                <a:spcPct val="120000"/>
              </a:lnSpc>
              <a:spcBef>
                <a:spcPts val="2560"/>
              </a:spcBef>
              <a:tabLst>
                <a:tab pos="0" algn="l"/>
              </a:tabLst>
            </a:pPr>
            <a:r>
              <a:rPr lang="pt-BR" sz="12300" b="0" strike="noStrike" spc="-1" dirty="0">
                <a:solidFill>
                  <a:srgbClr val="464646"/>
                </a:solidFill>
                <a:latin typeface="Arial"/>
              </a:rPr>
              <a:t>(B) espanto.</a:t>
            </a:r>
            <a:endParaRPr lang="pt-BR" sz="123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20000"/>
              </a:lnSpc>
              <a:spcBef>
                <a:spcPts val="2560"/>
              </a:spcBef>
              <a:tabLst>
                <a:tab pos="0" algn="l"/>
              </a:tabLst>
            </a:pPr>
            <a:r>
              <a:rPr lang="pt-BR" sz="12300" b="0" strike="noStrike" spc="-1" dirty="0">
                <a:solidFill>
                  <a:srgbClr val="464646"/>
                </a:solidFill>
                <a:latin typeface="Arial"/>
              </a:rPr>
              <a:t>(C) raiva.</a:t>
            </a:r>
            <a:endParaRPr lang="pt-BR" sz="123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20000"/>
              </a:lnSpc>
              <a:spcBef>
                <a:spcPts val="2560"/>
              </a:spcBef>
              <a:tabLst>
                <a:tab pos="0" algn="l"/>
              </a:tabLst>
            </a:pPr>
            <a:r>
              <a:rPr lang="pt-BR" sz="1280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(D) dor.</a:t>
            </a:r>
            <a:endParaRPr lang="pt-BR" sz="1280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12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12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12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r>
              <a:rPr lang="pt-BR" sz="7400" b="0" strike="noStrike" spc="-1" dirty="0">
                <a:solidFill>
                  <a:srgbClr val="464646"/>
                </a:solidFill>
                <a:latin typeface="Tahoma"/>
              </a:rPr>
              <a:t>                            </a:t>
            </a: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00000"/>
              </a:lnSpc>
              <a:spcBef>
                <a:spcPts val="256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pt-BR" sz="8000" b="0" strike="noStrike" spc="-1" dirty="0">
                <a:solidFill>
                  <a:srgbClr val="464646"/>
                </a:solidFill>
                <a:latin typeface="Arial"/>
              </a:rPr>
              <a:t>                                           </a:t>
            </a:r>
            <a:endParaRPr lang="pt-BR" sz="80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80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ítulo 1"/>
          <p:cNvSpPr txBox="1"/>
          <p:nvPr/>
        </p:nvSpPr>
        <p:spPr>
          <a:xfrm>
            <a:off x="200520" y="116640"/>
            <a:ext cx="9705240" cy="837720"/>
          </a:xfrm>
          <a:prstGeom prst="rect">
            <a:avLst/>
          </a:prstGeom>
          <a:blipFill rotWithShape="0">
            <a:blip r:embed="rId2" cstate="print"/>
            <a:stretch/>
          </a:blip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Tahoma"/>
              </a:rPr>
              <a:t>Questão 03 – D14</a:t>
            </a:r>
            <a:endParaRPr lang="pt-BR" sz="32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9" name="Espaço Reservado para Conteúdo 2"/>
          <p:cNvSpPr txBox="1"/>
          <p:nvPr/>
        </p:nvSpPr>
        <p:spPr>
          <a:xfrm>
            <a:off x="200520" y="1298807"/>
            <a:ext cx="9576720" cy="5472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rmAutofit fontScale="25000" lnSpcReduction="20000"/>
          </a:bodyPr>
          <a:lstStyle/>
          <a:p>
            <a:pPr algn="just">
              <a:lnSpc>
                <a:spcPct val="170000"/>
              </a:lnSpc>
              <a:spcBef>
                <a:spcPts val="2560"/>
              </a:spcBef>
              <a:tabLst>
                <a:tab pos="0" algn="l"/>
              </a:tabLst>
            </a:pPr>
            <a:r>
              <a:rPr lang="pt-BR" sz="12300" b="1" strike="noStrike" spc="-1" dirty="0">
                <a:solidFill>
                  <a:srgbClr val="464646"/>
                </a:solidFill>
                <a:latin typeface="Arial"/>
              </a:rPr>
              <a:t>Na expressão “Ai!”, o ponto de exclamação foi usado para reforçar </a:t>
            </a:r>
            <a:endParaRPr lang="pt-BR" sz="12300" b="1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20000"/>
              </a:lnSpc>
              <a:spcBef>
                <a:spcPts val="2560"/>
              </a:spcBef>
              <a:tabLst>
                <a:tab pos="0" algn="l"/>
              </a:tabLst>
            </a:pPr>
            <a:r>
              <a:rPr lang="pt-BR" sz="123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(A) vergonha.</a:t>
            </a:r>
            <a:endParaRPr lang="pt-BR" sz="123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</a:endParaRPr>
          </a:p>
          <a:p>
            <a:pPr algn="just">
              <a:lnSpc>
                <a:spcPct val="120000"/>
              </a:lnSpc>
              <a:spcBef>
                <a:spcPts val="2560"/>
              </a:spcBef>
              <a:tabLst>
                <a:tab pos="0" algn="l"/>
              </a:tabLst>
            </a:pPr>
            <a:r>
              <a:rPr lang="pt-BR" sz="12300" b="0" strike="noStrike" spc="-1" dirty="0">
                <a:solidFill>
                  <a:srgbClr val="464646"/>
                </a:solidFill>
                <a:latin typeface="Arial"/>
              </a:rPr>
              <a:t>(B) espanto.</a:t>
            </a:r>
            <a:endParaRPr lang="pt-BR" sz="123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20000"/>
              </a:lnSpc>
              <a:spcBef>
                <a:spcPts val="2560"/>
              </a:spcBef>
              <a:tabLst>
                <a:tab pos="0" algn="l"/>
              </a:tabLst>
            </a:pPr>
            <a:r>
              <a:rPr lang="pt-BR" sz="12300" b="0" strike="noStrike" spc="-1" dirty="0">
                <a:solidFill>
                  <a:srgbClr val="464646"/>
                </a:solidFill>
                <a:latin typeface="Arial"/>
              </a:rPr>
              <a:t>(C) raiva.</a:t>
            </a:r>
            <a:endParaRPr lang="pt-BR" sz="123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20000"/>
              </a:lnSpc>
              <a:spcBef>
                <a:spcPts val="2560"/>
              </a:spcBef>
              <a:tabLst>
                <a:tab pos="0" algn="l"/>
              </a:tabLst>
            </a:pPr>
            <a:r>
              <a:rPr lang="pt-BR" sz="12800" b="1" strike="noStrike" spc="-1" dirty="0">
                <a:solidFill>
                  <a:srgbClr val="FF0000"/>
                </a:solidFill>
                <a:latin typeface="Arial"/>
              </a:rPr>
              <a:t>(D) dor.</a:t>
            </a:r>
            <a:endParaRPr lang="pt-BR" sz="12800" b="1" strike="noStrike" spc="-1" dirty="0">
              <a:solidFill>
                <a:srgbClr val="FF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12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12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919"/>
              </a:spcBef>
              <a:tabLst>
                <a:tab pos="0" algn="l"/>
              </a:tabLst>
            </a:pPr>
            <a:endParaRPr lang="pt-BR" sz="128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r>
              <a:rPr lang="pt-BR" sz="7400" b="0" strike="noStrike" spc="-1" dirty="0">
                <a:solidFill>
                  <a:srgbClr val="464646"/>
                </a:solidFill>
                <a:latin typeface="Tahoma"/>
              </a:rPr>
              <a:t>                            </a:t>
            </a: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48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 algn="just">
              <a:lnSpc>
                <a:spcPct val="100000"/>
              </a:lnSpc>
              <a:spcBef>
                <a:spcPts val="2560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pt-BR" sz="74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pt-BR" sz="8000" b="0" strike="noStrike" spc="-1" dirty="0">
                <a:solidFill>
                  <a:srgbClr val="464646"/>
                </a:solidFill>
                <a:latin typeface="Arial"/>
              </a:rPr>
              <a:t>                                           </a:t>
            </a:r>
            <a:endParaRPr lang="pt-BR" sz="8000" b="0" strike="noStrike" spc="-1" dirty="0">
              <a:solidFill>
                <a:srgbClr val="464646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10"/>
              </a:spcBef>
              <a:tabLst>
                <a:tab pos="0" algn="l"/>
              </a:tabLst>
            </a:pPr>
            <a:endParaRPr lang="pt-BR" sz="8000" b="0" strike="noStrike" spc="-1" dirty="0">
              <a:solidFill>
                <a:srgbClr val="464646"/>
              </a:solidFill>
              <a:latin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4224</TotalTime>
  <Words>1989</Words>
  <Application>Microsoft Office PowerPoint</Application>
  <PresentationFormat>Papel A4 (210 x 297 mm)</PresentationFormat>
  <Paragraphs>458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43</vt:i4>
      </vt:variant>
    </vt:vector>
  </HeadingPairs>
  <TitlesOfParts>
    <vt:vector size="47" baseType="lpstr"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 do Windows</dc:creator>
  <cp:lastModifiedBy>Usuário do Windows</cp:lastModifiedBy>
  <cp:revision>66</cp:revision>
  <dcterms:created xsi:type="dcterms:W3CDTF">2021-08-17T18:20:55Z</dcterms:created>
  <dcterms:modified xsi:type="dcterms:W3CDTF">2021-10-24T21:16:18Z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Papel A4 (210 x 297 mm)</vt:lpwstr>
  </property>
  <property fmtid="{D5CDD505-2E9C-101B-9397-08002B2CF9AE}" pid="3" name="Slides">
    <vt:i4>35</vt:i4>
  </property>
</Properties>
</file>